
<file path=[Content_Types].xml><?xml version="1.0" encoding="utf-8"?>
<Types xmlns="http://schemas.openxmlformats.org/package/2006/content-types">
  <Default Extension="jfif"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2"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8" r:id="rId20"/>
    <p:sldId id="279" r:id="rId21"/>
    <p:sldId id="280" r:id="rId22"/>
    <p:sldId id="281" r:id="rId23"/>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sz="3600" b="0" i="0">
                <a:solidFill>
                  <a:schemeClr val="tx1"/>
                </a:solidFill>
                <a:latin typeface="Comic Sans MS"/>
                <a:cs typeface="Comic Sans MS"/>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4/13/2024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tx1"/>
                </a:solidFill>
                <a:latin typeface="Comic Sans MS"/>
                <a:cs typeface="Comic Sans MS"/>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4/13/2024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tx1"/>
                </a:solidFill>
                <a:latin typeface="Comic Sans MS"/>
                <a:cs typeface="Comic Sans MS"/>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4/13/2024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tx1"/>
                </a:solidFill>
                <a:latin typeface="Comic Sans MS"/>
                <a:cs typeface="Comic Sans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4/13/2024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4/13/2024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C5D7F0"/>
          </a:solidFill>
        </p:spPr>
        <p:txBody>
          <a:bodyPr wrap="square" lIns="0" tIns="0" rIns="0" bIns="0" rtlCol="0"/>
          <a:lstStyle/>
          <a:p>
            <a:endParaRPr/>
          </a:p>
        </p:txBody>
      </p:sp>
      <p:sp>
        <p:nvSpPr>
          <p:cNvPr id="2" name="Holder 2"/>
          <p:cNvSpPr>
            <a:spLocks noGrp="1"/>
          </p:cNvSpPr>
          <p:nvPr>
            <p:ph type="title"/>
          </p:nvPr>
        </p:nvSpPr>
        <p:spPr>
          <a:xfrm>
            <a:off x="100076" y="11938"/>
            <a:ext cx="8943847" cy="898728"/>
          </a:xfrm>
          <a:prstGeom prst="rect">
            <a:avLst/>
          </a:prstGeom>
        </p:spPr>
        <p:txBody>
          <a:bodyPr wrap="square" lIns="0" tIns="0" rIns="0" bIns="0">
            <a:spAutoFit/>
          </a:bodyPr>
          <a:lstStyle>
            <a:lvl1pPr>
              <a:defRPr sz="3600" b="0" i="0">
                <a:solidFill>
                  <a:schemeClr val="tx1"/>
                </a:solidFill>
                <a:latin typeface="Comic Sans MS"/>
                <a:cs typeface="Comic Sans MS"/>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4/13/2024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343400" y="2286000"/>
            <a:ext cx="4080510" cy="1672589"/>
          </a:xfrm>
          <a:prstGeom prst="rect">
            <a:avLst/>
          </a:prstGeom>
        </p:spPr>
        <p:txBody>
          <a:bodyPr vert="horz" wrap="square" lIns="0" tIns="12700" rIns="0" bIns="0" rtlCol="0">
            <a:spAutoFit/>
          </a:bodyPr>
          <a:lstStyle/>
          <a:p>
            <a:pPr marL="12065" marR="5080" indent="-6985" algn="ctr">
              <a:lnSpc>
                <a:spcPct val="100000"/>
              </a:lnSpc>
              <a:spcBef>
                <a:spcPts val="100"/>
              </a:spcBef>
            </a:pPr>
            <a:r>
              <a:rPr dirty="0"/>
              <a:t>Year</a:t>
            </a:r>
            <a:r>
              <a:rPr spc="-65" dirty="0"/>
              <a:t> </a:t>
            </a:r>
            <a:r>
              <a:rPr dirty="0"/>
              <a:t>2</a:t>
            </a:r>
            <a:r>
              <a:rPr spc="-75" dirty="0"/>
              <a:t> </a:t>
            </a:r>
            <a:r>
              <a:rPr dirty="0"/>
              <a:t>SATs</a:t>
            </a:r>
            <a:r>
              <a:rPr spc="-60" dirty="0"/>
              <a:t> </a:t>
            </a:r>
            <a:r>
              <a:rPr spc="-20" dirty="0"/>
              <a:t>2024 </a:t>
            </a:r>
            <a:r>
              <a:rPr dirty="0"/>
              <a:t>Information</a:t>
            </a:r>
            <a:r>
              <a:rPr spc="-60" dirty="0"/>
              <a:t> </a:t>
            </a:r>
            <a:r>
              <a:rPr spc="-25" dirty="0"/>
              <a:t>for </a:t>
            </a:r>
            <a:r>
              <a:rPr dirty="0"/>
              <a:t>Parents</a:t>
            </a:r>
            <a:r>
              <a:rPr spc="-15" dirty="0"/>
              <a:t> </a:t>
            </a:r>
            <a:r>
              <a:rPr dirty="0"/>
              <a:t>and</a:t>
            </a:r>
            <a:r>
              <a:rPr spc="-30" dirty="0"/>
              <a:t> </a:t>
            </a:r>
            <a:r>
              <a:rPr spc="-10" dirty="0"/>
              <a:t>Carers</a:t>
            </a:r>
          </a:p>
        </p:txBody>
      </p:sp>
      <p:pic>
        <p:nvPicPr>
          <p:cNvPr id="5" name="Picture 4" descr="A logo for a school&#10;&#10;Description automatically generated">
            <a:extLst>
              <a:ext uri="{FF2B5EF4-FFF2-40B4-BE49-F238E27FC236}">
                <a16:creationId xmlns:a16="http://schemas.microsoft.com/office/drawing/2014/main" id="{F3C18BFE-E461-4625-B6C9-C3EC829C1E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914400"/>
            <a:ext cx="3400425" cy="470607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51714" rIns="0" bIns="0" rtlCol="0">
            <a:spAutoFit/>
          </a:bodyPr>
          <a:lstStyle/>
          <a:p>
            <a:pPr marL="276860">
              <a:lnSpc>
                <a:spcPct val="100000"/>
              </a:lnSpc>
              <a:spcBef>
                <a:spcPts val="100"/>
              </a:spcBef>
            </a:pPr>
            <a:r>
              <a:rPr dirty="0"/>
              <a:t>Question</a:t>
            </a:r>
            <a:r>
              <a:rPr spc="-45" dirty="0"/>
              <a:t> </a:t>
            </a:r>
            <a:r>
              <a:rPr spc="-10" dirty="0"/>
              <a:t>types:</a:t>
            </a:r>
          </a:p>
        </p:txBody>
      </p:sp>
      <p:pic>
        <p:nvPicPr>
          <p:cNvPr id="3" name="object 3"/>
          <p:cNvPicPr/>
          <p:nvPr/>
        </p:nvPicPr>
        <p:blipFill>
          <a:blip r:embed="rId2" cstate="print"/>
          <a:stretch>
            <a:fillRect/>
          </a:stretch>
        </p:blipFill>
        <p:spPr>
          <a:xfrm>
            <a:off x="1143000" y="929639"/>
            <a:ext cx="6858000" cy="558698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51714" rIns="0" bIns="0" rtlCol="0">
            <a:spAutoFit/>
          </a:bodyPr>
          <a:lstStyle/>
          <a:p>
            <a:pPr marL="276860">
              <a:lnSpc>
                <a:spcPct val="100000"/>
              </a:lnSpc>
              <a:spcBef>
                <a:spcPts val="100"/>
              </a:spcBef>
            </a:pPr>
            <a:r>
              <a:rPr dirty="0"/>
              <a:t>Question</a:t>
            </a:r>
            <a:r>
              <a:rPr spc="-45" dirty="0"/>
              <a:t> </a:t>
            </a:r>
            <a:r>
              <a:rPr spc="-10" dirty="0"/>
              <a:t>types:</a:t>
            </a:r>
          </a:p>
        </p:txBody>
      </p:sp>
      <p:pic>
        <p:nvPicPr>
          <p:cNvPr id="3" name="object 3"/>
          <p:cNvPicPr/>
          <p:nvPr/>
        </p:nvPicPr>
        <p:blipFill>
          <a:blip r:embed="rId2" cstate="print"/>
          <a:stretch>
            <a:fillRect/>
          </a:stretch>
        </p:blipFill>
        <p:spPr>
          <a:xfrm>
            <a:off x="1072896" y="1261872"/>
            <a:ext cx="6998208" cy="433425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36753" rIns="0" bIns="0" rtlCol="0">
            <a:spAutoFit/>
          </a:bodyPr>
          <a:lstStyle/>
          <a:p>
            <a:pPr marL="12700">
              <a:lnSpc>
                <a:spcPct val="100000"/>
              </a:lnSpc>
              <a:spcBef>
                <a:spcPts val="100"/>
              </a:spcBef>
            </a:pPr>
            <a:r>
              <a:rPr dirty="0"/>
              <a:t>Spelling,</a:t>
            </a:r>
            <a:r>
              <a:rPr spc="-85" dirty="0"/>
              <a:t> </a:t>
            </a:r>
            <a:r>
              <a:rPr dirty="0"/>
              <a:t>Punctuation</a:t>
            </a:r>
            <a:r>
              <a:rPr spc="-95" dirty="0"/>
              <a:t> </a:t>
            </a:r>
            <a:r>
              <a:rPr dirty="0"/>
              <a:t>and</a:t>
            </a:r>
            <a:r>
              <a:rPr spc="-120" dirty="0"/>
              <a:t> </a:t>
            </a:r>
            <a:r>
              <a:rPr dirty="0"/>
              <a:t>Grammar</a:t>
            </a:r>
            <a:r>
              <a:rPr spc="-130" dirty="0"/>
              <a:t> </a:t>
            </a:r>
            <a:r>
              <a:rPr spc="-10" dirty="0"/>
              <a:t>(SPaG)</a:t>
            </a:r>
          </a:p>
        </p:txBody>
      </p:sp>
      <p:sp>
        <p:nvSpPr>
          <p:cNvPr id="3" name="object 3"/>
          <p:cNvSpPr txBox="1"/>
          <p:nvPr/>
        </p:nvSpPr>
        <p:spPr>
          <a:xfrm>
            <a:off x="78739" y="1315338"/>
            <a:ext cx="8870950" cy="4722495"/>
          </a:xfrm>
          <a:prstGeom prst="rect">
            <a:avLst/>
          </a:prstGeom>
        </p:spPr>
        <p:txBody>
          <a:bodyPr vert="horz" wrap="square" lIns="0" tIns="13335" rIns="0" bIns="0" rtlCol="0">
            <a:spAutoFit/>
          </a:bodyPr>
          <a:lstStyle/>
          <a:p>
            <a:pPr marL="12700" marR="5080">
              <a:lnSpc>
                <a:spcPct val="100000"/>
              </a:lnSpc>
              <a:spcBef>
                <a:spcPts val="105"/>
              </a:spcBef>
            </a:pPr>
            <a:r>
              <a:rPr sz="2800" dirty="0">
                <a:latin typeface="Comic Sans MS"/>
                <a:cs typeface="Comic Sans MS"/>
              </a:rPr>
              <a:t>*This</a:t>
            </a:r>
            <a:r>
              <a:rPr sz="2800" spc="-50" dirty="0">
                <a:latin typeface="Comic Sans MS"/>
                <a:cs typeface="Comic Sans MS"/>
              </a:rPr>
              <a:t> </a:t>
            </a:r>
            <a:r>
              <a:rPr sz="2800" dirty="0">
                <a:latin typeface="Comic Sans MS"/>
                <a:cs typeface="Comic Sans MS"/>
              </a:rPr>
              <a:t>test</a:t>
            </a:r>
            <a:r>
              <a:rPr sz="2800" spc="-10" dirty="0">
                <a:latin typeface="Comic Sans MS"/>
                <a:cs typeface="Comic Sans MS"/>
              </a:rPr>
              <a:t> </a:t>
            </a:r>
            <a:r>
              <a:rPr sz="2800" dirty="0">
                <a:latin typeface="Comic Sans MS"/>
                <a:cs typeface="Comic Sans MS"/>
              </a:rPr>
              <a:t>is</a:t>
            </a:r>
            <a:r>
              <a:rPr sz="2800" spc="-35" dirty="0">
                <a:latin typeface="Comic Sans MS"/>
                <a:cs typeface="Comic Sans MS"/>
              </a:rPr>
              <a:t> </a:t>
            </a:r>
            <a:r>
              <a:rPr sz="2800" dirty="0">
                <a:latin typeface="Comic Sans MS"/>
                <a:cs typeface="Comic Sans MS"/>
              </a:rPr>
              <a:t>optional</a:t>
            </a:r>
            <a:r>
              <a:rPr sz="2800" spc="-60" dirty="0">
                <a:latin typeface="Comic Sans MS"/>
                <a:cs typeface="Comic Sans MS"/>
              </a:rPr>
              <a:t> </a:t>
            </a:r>
            <a:r>
              <a:rPr sz="2800" dirty="0">
                <a:latin typeface="Comic Sans MS"/>
                <a:cs typeface="Comic Sans MS"/>
              </a:rPr>
              <a:t>(to</a:t>
            </a:r>
            <a:r>
              <a:rPr sz="2800" spc="5" dirty="0">
                <a:latin typeface="Comic Sans MS"/>
                <a:cs typeface="Comic Sans MS"/>
              </a:rPr>
              <a:t> </a:t>
            </a:r>
            <a:r>
              <a:rPr sz="2800" dirty="0">
                <a:latin typeface="Comic Sans MS"/>
                <a:cs typeface="Comic Sans MS"/>
              </a:rPr>
              <a:t>schools</a:t>
            </a:r>
            <a:r>
              <a:rPr sz="2800" spc="-80" dirty="0">
                <a:latin typeface="Comic Sans MS"/>
                <a:cs typeface="Comic Sans MS"/>
              </a:rPr>
              <a:t> </a:t>
            </a:r>
            <a:r>
              <a:rPr sz="2800" dirty="0">
                <a:latin typeface="Comic Sans MS"/>
                <a:cs typeface="Comic Sans MS"/>
              </a:rPr>
              <a:t>not</a:t>
            </a:r>
            <a:r>
              <a:rPr sz="2800" spc="-30" dirty="0">
                <a:latin typeface="Comic Sans MS"/>
                <a:cs typeface="Comic Sans MS"/>
              </a:rPr>
              <a:t> </a:t>
            </a:r>
            <a:r>
              <a:rPr sz="2800" dirty="0">
                <a:latin typeface="Comic Sans MS"/>
                <a:cs typeface="Comic Sans MS"/>
              </a:rPr>
              <a:t>individuals)</a:t>
            </a:r>
            <a:r>
              <a:rPr sz="2800" spc="-75" dirty="0">
                <a:latin typeface="Comic Sans MS"/>
                <a:cs typeface="Comic Sans MS"/>
              </a:rPr>
              <a:t> </a:t>
            </a:r>
            <a:r>
              <a:rPr sz="2800" spc="-25" dirty="0">
                <a:latin typeface="Comic Sans MS"/>
                <a:cs typeface="Comic Sans MS"/>
              </a:rPr>
              <a:t>and </a:t>
            </a:r>
            <a:r>
              <a:rPr sz="2800" dirty="0">
                <a:latin typeface="Comic Sans MS"/>
                <a:cs typeface="Comic Sans MS"/>
              </a:rPr>
              <a:t>used</a:t>
            </a:r>
            <a:r>
              <a:rPr sz="2800" spc="-25" dirty="0">
                <a:latin typeface="Comic Sans MS"/>
                <a:cs typeface="Comic Sans MS"/>
              </a:rPr>
              <a:t> </a:t>
            </a:r>
            <a:r>
              <a:rPr sz="2800" dirty="0">
                <a:latin typeface="Comic Sans MS"/>
                <a:cs typeface="Comic Sans MS"/>
              </a:rPr>
              <a:t>to</a:t>
            </a:r>
            <a:r>
              <a:rPr sz="2800" spc="-25" dirty="0">
                <a:latin typeface="Comic Sans MS"/>
                <a:cs typeface="Comic Sans MS"/>
              </a:rPr>
              <a:t> </a:t>
            </a:r>
            <a:r>
              <a:rPr sz="2800" dirty="0">
                <a:latin typeface="Comic Sans MS"/>
                <a:cs typeface="Comic Sans MS"/>
              </a:rPr>
              <a:t>inform</a:t>
            </a:r>
            <a:r>
              <a:rPr sz="2800" spc="-5" dirty="0">
                <a:latin typeface="Comic Sans MS"/>
                <a:cs typeface="Comic Sans MS"/>
              </a:rPr>
              <a:t> </a:t>
            </a:r>
            <a:r>
              <a:rPr sz="2800" spc="-10" dirty="0">
                <a:latin typeface="Comic Sans MS"/>
                <a:cs typeface="Comic Sans MS"/>
              </a:rPr>
              <a:t>teacher-</a:t>
            </a:r>
            <a:r>
              <a:rPr sz="2800" dirty="0">
                <a:latin typeface="Comic Sans MS"/>
                <a:cs typeface="Comic Sans MS"/>
              </a:rPr>
              <a:t>assessed</a:t>
            </a:r>
            <a:r>
              <a:rPr sz="2800" spc="-25" dirty="0">
                <a:latin typeface="Comic Sans MS"/>
                <a:cs typeface="Comic Sans MS"/>
              </a:rPr>
              <a:t> </a:t>
            </a:r>
            <a:r>
              <a:rPr sz="2800" dirty="0">
                <a:latin typeface="Comic Sans MS"/>
                <a:cs typeface="Comic Sans MS"/>
              </a:rPr>
              <a:t>writing</a:t>
            </a:r>
            <a:r>
              <a:rPr sz="2800" spc="-35" dirty="0">
                <a:latin typeface="Comic Sans MS"/>
                <a:cs typeface="Comic Sans MS"/>
              </a:rPr>
              <a:t> </a:t>
            </a:r>
            <a:r>
              <a:rPr sz="2800" spc="-10" dirty="0">
                <a:latin typeface="Comic Sans MS"/>
                <a:cs typeface="Comic Sans MS"/>
              </a:rPr>
              <a:t>judgements. </a:t>
            </a:r>
            <a:r>
              <a:rPr lang="en-GB" sz="2800" spc="-10" dirty="0">
                <a:latin typeface="Comic Sans MS"/>
                <a:cs typeface="Comic Sans MS"/>
              </a:rPr>
              <a:t>Canon Popham</a:t>
            </a:r>
            <a:r>
              <a:rPr sz="2800" spc="-45" dirty="0">
                <a:latin typeface="Comic Sans MS"/>
                <a:cs typeface="Comic Sans MS"/>
              </a:rPr>
              <a:t> </a:t>
            </a:r>
            <a:r>
              <a:rPr sz="2800" dirty="0">
                <a:latin typeface="Comic Sans MS"/>
                <a:cs typeface="Comic Sans MS"/>
              </a:rPr>
              <a:t>take this</a:t>
            </a:r>
            <a:r>
              <a:rPr sz="2800" spc="-50" dirty="0">
                <a:latin typeface="Comic Sans MS"/>
                <a:cs typeface="Comic Sans MS"/>
              </a:rPr>
              <a:t> </a:t>
            </a:r>
            <a:r>
              <a:rPr sz="2800" spc="-20" dirty="0">
                <a:latin typeface="Comic Sans MS"/>
                <a:cs typeface="Comic Sans MS"/>
              </a:rPr>
              <a:t>test.</a:t>
            </a:r>
            <a:endParaRPr sz="2800" dirty="0">
              <a:latin typeface="Comic Sans MS"/>
              <a:cs typeface="Comic Sans MS"/>
            </a:endParaRPr>
          </a:p>
          <a:p>
            <a:pPr marL="12700" marR="376555">
              <a:lnSpc>
                <a:spcPct val="100000"/>
              </a:lnSpc>
              <a:spcBef>
                <a:spcPts val="3365"/>
              </a:spcBef>
            </a:pPr>
            <a:r>
              <a:rPr sz="2800" dirty="0">
                <a:latin typeface="Comic Sans MS"/>
                <a:cs typeface="Comic Sans MS"/>
              </a:rPr>
              <a:t>*Paper</a:t>
            </a:r>
            <a:r>
              <a:rPr sz="2800" spc="-5" dirty="0">
                <a:latin typeface="Comic Sans MS"/>
                <a:cs typeface="Comic Sans MS"/>
              </a:rPr>
              <a:t> </a:t>
            </a:r>
            <a:r>
              <a:rPr sz="2800" dirty="0">
                <a:latin typeface="Comic Sans MS"/>
                <a:cs typeface="Comic Sans MS"/>
              </a:rPr>
              <a:t>1</a:t>
            </a:r>
            <a:r>
              <a:rPr sz="2800" spc="-25" dirty="0">
                <a:latin typeface="Comic Sans MS"/>
                <a:cs typeface="Comic Sans MS"/>
              </a:rPr>
              <a:t> </a:t>
            </a:r>
            <a:r>
              <a:rPr sz="2800" dirty="0">
                <a:latin typeface="Comic Sans MS"/>
                <a:cs typeface="Comic Sans MS"/>
              </a:rPr>
              <a:t>is a</a:t>
            </a:r>
            <a:r>
              <a:rPr sz="2800" spc="-25" dirty="0">
                <a:latin typeface="Comic Sans MS"/>
                <a:cs typeface="Comic Sans MS"/>
              </a:rPr>
              <a:t> </a:t>
            </a:r>
            <a:r>
              <a:rPr sz="2800" dirty="0">
                <a:latin typeface="Comic Sans MS"/>
                <a:cs typeface="Comic Sans MS"/>
              </a:rPr>
              <a:t>spelling</a:t>
            </a:r>
            <a:r>
              <a:rPr sz="2800" spc="-30" dirty="0">
                <a:latin typeface="Comic Sans MS"/>
                <a:cs typeface="Comic Sans MS"/>
              </a:rPr>
              <a:t> </a:t>
            </a:r>
            <a:r>
              <a:rPr sz="2800" dirty="0">
                <a:latin typeface="Comic Sans MS"/>
                <a:cs typeface="Comic Sans MS"/>
              </a:rPr>
              <a:t>test,</a:t>
            </a:r>
            <a:r>
              <a:rPr sz="2800" spc="-20" dirty="0">
                <a:latin typeface="Comic Sans MS"/>
                <a:cs typeface="Comic Sans MS"/>
              </a:rPr>
              <a:t> </a:t>
            </a:r>
            <a:r>
              <a:rPr sz="2800" dirty="0">
                <a:latin typeface="Comic Sans MS"/>
                <a:cs typeface="Comic Sans MS"/>
              </a:rPr>
              <a:t>where</a:t>
            </a:r>
            <a:r>
              <a:rPr sz="2800" spc="-30" dirty="0">
                <a:latin typeface="Comic Sans MS"/>
                <a:cs typeface="Comic Sans MS"/>
              </a:rPr>
              <a:t> </a:t>
            </a:r>
            <a:r>
              <a:rPr sz="2800" dirty="0">
                <a:latin typeface="Comic Sans MS"/>
                <a:cs typeface="Comic Sans MS"/>
              </a:rPr>
              <a:t>pupils</a:t>
            </a:r>
            <a:r>
              <a:rPr sz="2800" spc="-50" dirty="0">
                <a:latin typeface="Comic Sans MS"/>
                <a:cs typeface="Comic Sans MS"/>
              </a:rPr>
              <a:t> </a:t>
            </a:r>
            <a:r>
              <a:rPr sz="2800" dirty="0">
                <a:latin typeface="Comic Sans MS"/>
                <a:cs typeface="Comic Sans MS"/>
              </a:rPr>
              <a:t>spell</a:t>
            </a:r>
            <a:r>
              <a:rPr sz="2800" spc="-25" dirty="0">
                <a:latin typeface="Comic Sans MS"/>
                <a:cs typeface="Comic Sans MS"/>
              </a:rPr>
              <a:t> 20 </a:t>
            </a:r>
            <a:r>
              <a:rPr sz="2800" dirty="0">
                <a:latin typeface="Comic Sans MS"/>
                <a:cs typeface="Comic Sans MS"/>
              </a:rPr>
              <a:t>missing</a:t>
            </a:r>
            <a:r>
              <a:rPr sz="2800" spc="-40" dirty="0">
                <a:latin typeface="Comic Sans MS"/>
                <a:cs typeface="Comic Sans MS"/>
              </a:rPr>
              <a:t> </a:t>
            </a:r>
            <a:r>
              <a:rPr sz="2800" dirty="0">
                <a:latin typeface="Comic Sans MS"/>
                <a:cs typeface="Comic Sans MS"/>
              </a:rPr>
              <a:t>words,</a:t>
            </a:r>
            <a:r>
              <a:rPr sz="2800" spc="-35" dirty="0">
                <a:latin typeface="Comic Sans MS"/>
                <a:cs typeface="Comic Sans MS"/>
              </a:rPr>
              <a:t> </a:t>
            </a:r>
            <a:r>
              <a:rPr sz="2800" dirty="0">
                <a:latin typeface="Comic Sans MS"/>
                <a:cs typeface="Comic Sans MS"/>
              </a:rPr>
              <a:t>writing</a:t>
            </a:r>
            <a:r>
              <a:rPr sz="2800" spc="-40" dirty="0">
                <a:latin typeface="Comic Sans MS"/>
                <a:cs typeface="Comic Sans MS"/>
              </a:rPr>
              <a:t> </a:t>
            </a:r>
            <a:r>
              <a:rPr sz="2800" dirty="0">
                <a:latin typeface="Comic Sans MS"/>
                <a:cs typeface="Comic Sans MS"/>
              </a:rPr>
              <a:t>answers</a:t>
            </a:r>
            <a:r>
              <a:rPr sz="2800" spc="-10" dirty="0">
                <a:latin typeface="Comic Sans MS"/>
                <a:cs typeface="Comic Sans MS"/>
              </a:rPr>
              <a:t> </a:t>
            </a:r>
            <a:r>
              <a:rPr sz="2800" dirty="0">
                <a:latin typeface="Comic Sans MS"/>
                <a:cs typeface="Comic Sans MS"/>
              </a:rPr>
              <a:t>in</a:t>
            </a:r>
            <a:r>
              <a:rPr sz="2800" spc="-40" dirty="0">
                <a:latin typeface="Comic Sans MS"/>
                <a:cs typeface="Comic Sans MS"/>
              </a:rPr>
              <a:t> </a:t>
            </a:r>
            <a:r>
              <a:rPr sz="2800" dirty="0">
                <a:latin typeface="Comic Sans MS"/>
                <a:cs typeface="Comic Sans MS"/>
              </a:rPr>
              <a:t>a</a:t>
            </a:r>
            <a:r>
              <a:rPr sz="2800" spc="-10" dirty="0">
                <a:latin typeface="Comic Sans MS"/>
                <a:cs typeface="Comic Sans MS"/>
              </a:rPr>
              <a:t> </a:t>
            </a:r>
            <a:r>
              <a:rPr sz="2800" dirty="0">
                <a:latin typeface="Comic Sans MS"/>
                <a:cs typeface="Comic Sans MS"/>
              </a:rPr>
              <a:t>test</a:t>
            </a:r>
            <a:r>
              <a:rPr sz="2800" spc="-15" dirty="0">
                <a:latin typeface="Comic Sans MS"/>
                <a:cs typeface="Comic Sans MS"/>
              </a:rPr>
              <a:t> </a:t>
            </a:r>
            <a:r>
              <a:rPr sz="2800" dirty="0">
                <a:latin typeface="Comic Sans MS"/>
                <a:cs typeface="Comic Sans MS"/>
              </a:rPr>
              <a:t>booklet.</a:t>
            </a:r>
            <a:r>
              <a:rPr sz="2800" spc="-40" dirty="0">
                <a:latin typeface="Comic Sans MS"/>
                <a:cs typeface="Comic Sans MS"/>
              </a:rPr>
              <a:t> </a:t>
            </a:r>
            <a:r>
              <a:rPr sz="2800" spc="-25" dirty="0">
                <a:latin typeface="Comic Sans MS"/>
                <a:cs typeface="Comic Sans MS"/>
              </a:rPr>
              <a:t>It </a:t>
            </a:r>
            <a:r>
              <a:rPr sz="2800" dirty="0">
                <a:latin typeface="Comic Sans MS"/>
                <a:cs typeface="Comic Sans MS"/>
              </a:rPr>
              <a:t>takes</a:t>
            </a:r>
            <a:r>
              <a:rPr sz="2800" spc="-10" dirty="0">
                <a:latin typeface="Comic Sans MS"/>
                <a:cs typeface="Comic Sans MS"/>
              </a:rPr>
              <a:t> </a:t>
            </a:r>
            <a:r>
              <a:rPr sz="2800" dirty="0">
                <a:latin typeface="Comic Sans MS"/>
                <a:cs typeface="Comic Sans MS"/>
              </a:rPr>
              <a:t>around</a:t>
            </a:r>
            <a:r>
              <a:rPr sz="2800" spc="-45" dirty="0">
                <a:latin typeface="Comic Sans MS"/>
                <a:cs typeface="Comic Sans MS"/>
              </a:rPr>
              <a:t> </a:t>
            </a:r>
            <a:r>
              <a:rPr sz="2800" dirty="0">
                <a:latin typeface="Comic Sans MS"/>
                <a:cs typeface="Comic Sans MS"/>
              </a:rPr>
              <a:t>15</a:t>
            </a:r>
            <a:r>
              <a:rPr sz="2800" spc="5" dirty="0">
                <a:latin typeface="Comic Sans MS"/>
                <a:cs typeface="Comic Sans MS"/>
              </a:rPr>
              <a:t> </a:t>
            </a:r>
            <a:r>
              <a:rPr sz="2800" dirty="0">
                <a:latin typeface="Comic Sans MS"/>
                <a:cs typeface="Comic Sans MS"/>
              </a:rPr>
              <a:t>minutes,</a:t>
            </a:r>
            <a:r>
              <a:rPr sz="2800" spc="-35" dirty="0">
                <a:latin typeface="Comic Sans MS"/>
                <a:cs typeface="Comic Sans MS"/>
              </a:rPr>
              <a:t> </a:t>
            </a:r>
            <a:r>
              <a:rPr sz="2800" dirty="0">
                <a:latin typeface="Comic Sans MS"/>
                <a:cs typeface="Comic Sans MS"/>
              </a:rPr>
              <a:t>but</a:t>
            </a:r>
            <a:r>
              <a:rPr sz="2800" spc="-10" dirty="0">
                <a:latin typeface="Comic Sans MS"/>
                <a:cs typeface="Comic Sans MS"/>
              </a:rPr>
              <a:t> </a:t>
            </a:r>
            <a:r>
              <a:rPr sz="2800" dirty="0">
                <a:latin typeface="Comic Sans MS"/>
                <a:cs typeface="Comic Sans MS"/>
              </a:rPr>
              <a:t>is</a:t>
            </a:r>
            <a:r>
              <a:rPr sz="2800" spc="-5" dirty="0">
                <a:latin typeface="Comic Sans MS"/>
                <a:cs typeface="Comic Sans MS"/>
              </a:rPr>
              <a:t> </a:t>
            </a:r>
            <a:r>
              <a:rPr sz="2800" dirty="0">
                <a:latin typeface="Comic Sans MS"/>
                <a:cs typeface="Comic Sans MS"/>
              </a:rPr>
              <a:t>not</a:t>
            </a:r>
            <a:r>
              <a:rPr sz="2800" spc="-30" dirty="0">
                <a:latin typeface="Comic Sans MS"/>
                <a:cs typeface="Comic Sans MS"/>
              </a:rPr>
              <a:t> </a:t>
            </a:r>
            <a:r>
              <a:rPr sz="2800" dirty="0">
                <a:latin typeface="Comic Sans MS"/>
                <a:cs typeface="Comic Sans MS"/>
              </a:rPr>
              <a:t>strictly</a:t>
            </a:r>
            <a:r>
              <a:rPr sz="2800" spc="-5" dirty="0">
                <a:latin typeface="Comic Sans MS"/>
                <a:cs typeface="Comic Sans MS"/>
              </a:rPr>
              <a:t> </a:t>
            </a:r>
            <a:r>
              <a:rPr sz="2800" spc="-10" dirty="0">
                <a:latin typeface="Comic Sans MS"/>
                <a:cs typeface="Comic Sans MS"/>
              </a:rPr>
              <a:t>timed.</a:t>
            </a:r>
            <a:endParaRPr sz="2800" dirty="0">
              <a:latin typeface="Comic Sans MS"/>
              <a:cs typeface="Comic Sans MS"/>
            </a:endParaRPr>
          </a:p>
          <a:p>
            <a:pPr marL="12700" marR="292735">
              <a:lnSpc>
                <a:spcPct val="100000"/>
              </a:lnSpc>
              <a:spcBef>
                <a:spcPts val="3370"/>
              </a:spcBef>
            </a:pPr>
            <a:r>
              <a:rPr sz="2800" dirty="0">
                <a:latin typeface="Comic Sans MS"/>
                <a:cs typeface="Comic Sans MS"/>
              </a:rPr>
              <a:t>*Paper</a:t>
            </a:r>
            <a:r>
              <a:rPr sz="2800" spc="-5" dirty="0">
                <a:latin typeface="Comic Sans MS"/>
                <a:cs typeface="Comic Sans MS"/>
              </a:rPr>
              <a:t> </a:t>
            </a:r>
            <a:r>
              <a:rPr sz="2800" dirty="0">
                <a:latin typeface="Comic Sans MS"/>
                <a:cs typeface="Comic Sans MS"/>
              </a:rPr>
              <a:t>2:</a:t>
            </a:r>
            <a:r>
              <a:rPr sz="2800" spc="-5" dirty="0">
                <a:latin typeface="Comic Sans MS"/>
                <a:cs typeface="Comic Sans MS"/>
              </a:rPr>
              <a:t> </a:t>
            </a:r>
            <a:r>
              <a:rPr sz="2800" dirty="0">
                <a:latin typeface="Comic Sans MS"/>
                <a:cs typeface="Comic Sans MS"/>
              </a:rPr>
              <a:t>Grammar,</a:t>
            </a:r>
            <a:r>
              <a:rPr sz="2800" spc="-35" dirty="0">
                <a:latin typeface="Comic Sans MS"/>
                <a:cs typeface="Comic Sans MS"/>
              </a:rPr>
              <a:t> </a:t>
            </a:r>
            <a:r>
              <a:rPr sz="2800" dirty="0">
                <a:latin typeface="Comic Sans MS"/>
                <a:cs typeface="Comic Sans MS"/>
              </a:rPr>
              <a:t>Punctuation</a:t>
            </a:r>
            <a:r>
              <a:rPr sz="2800" spc="-60" dirty="0">
                <a:latin typeface="Comic Sans MS"/>
                <a:cs typeface="Comic Sans MS"/>
              </a:rPr>
              <a:t> </a:t>
            </a:r>
            <a:r>
              <a:rPr sz="2800" dirty="0">
                <a:latin typeface="Comic Sans MS"/>
                <a:cs typeface="Comic Sans MS"/>
              </a:rPr>
              <a:t>and</a:t>
            </a:r>
            <a:r>
              <a:rPr sz="2800" spc="-25" dirty="0">
                <a:latin typeface="Comic Sans MS"/>
                <a:cs typeface="Comic Sans MS"/>
              </a:rPr>
              <a:t> </a:t>
            </a:r>
            <a:r>
              <a:rPr sz="2800" dirty="0">
                <a:latin typeface="Comic Sans MS"/>
                <a:cs typeface="Comic Sans MS"/>
              </a:rPr>
              <a:t>Vocabulary</a:t>
            </a:r>
            <a:r>
              <a:rPr sz="2800" spc="-25" dirty="0">
                <a:latin typeface="Comic Sans MS"/>
                <a:cs typeface="Comic Sans MS"/>
              </a:rPr>
              <a:t> </a:t>
            </a:r>
            <a:r>
              <a:rPr sz="2800" dirty="0">
                <a:latin typeface="Comic Sans MS"/>
                <a:cs typeface="Comic Sans MS"/>
              </a:rPr>
              <a:t>in</a:t>
            </a:r>
            <a:r>
              <a:rPr sz="2800" spc="-25" dirty="0">
                <a:latin typeface="Comic Sans MS"/>
                <a:cs typeface="Comic Sans MS"/>
              </a:rPr>
              <a:t> </a:t>
            </a:r>
            <a:r>
              <a:rPr sz="2800" spc="-50" dirty="0">
                <a:latin typeface="Comic Sans MS"/>
                <a:cs typeface="Comic Sans MS"/>
              </a:rPr>
              <a:t>a </a:t>
            </a:r>
            <a:r>
              <a:rPr sz="2800" dirty="0">
                <a:latin typeface="Comic Sans MS"/>
                <a:cs typeface="Comic Sans MS"/>
              </a:rPr>
              <a:t>combined</a:t>
            </a:r>
            <a:r>
              <a:rPr sz="2800" spc="-35" dirty="0">
                <a:latin typeface="Comic Sans MS"/>
                <a:cs typeface="Comic Sans MS"/>
              </a:rPr>
              <a:t> </a:t>
            </a:r>
            <a:r>
              <a:rPr sz="2800" dirty="0">
                <a:latin typeface="Comic Sans MS"/>
                <a:cs typeface="Comic Sans MS"/>
              </a:rPr>
              <a:t>question</a:t>
            </a:r>
            <a:r>
              <a:rPr sz="2800" spc="-65" dirty="0">
                <a:latin typeface="Comic Sans MS"/>
                <a:cs typeface="Comic Sans MS"/>
              </a:rPr>
              <a:t> </a:t>
            </a:r>
            <a:r>
              <a:rPr sz="2800" dirty="0">
                <a:latin typeface="Comic Sans MS"/>
                <a:cs typeface="Comic Sans MS"/>
              </a:rPr>
              <a:t>and</a:t>
            </a:r>
            <a:r>
              <a:rPr sz="2800" spc="-35" dirty="0">
                <a:latin typeface="Comic Sans MS"/>
                <a:cs typeface="Comic Sans MS"/>
              </a:rPr>
              <a:t> </a:t>
            </a:r>
            <a:r>
              <a:rPr sz="2800" dirty="0">
                <a:latin typeface="Comic Sans MS"/>
                <a:cs typeface="Comic Sans MS"/>
              </a:rPr>
              <a:t>answer</a:t>
            </a:r>
            <a:r>
              <a:rPr sz="2800" spc="-15" dirty="0">
                <a:latin typeface="Comic Sans MS"/>
                <a:cs typeface="Comic Sans MS"/>
              </a:rPr>
              <a:t> </a:t>
            </a:r>
            <a:r>
              <a:rPr sz="2800" dirty="0">
                <a:latin typeface="Comic Sans MS"/>
                <a:cs typeface="Comic Sans MS"/>
              </a:rPr>
              <a:t>booklet.</a:t>
            </a:r>
            <a:r>
              <a:rPr sz="2800" spc="-45" dirty="0">
                <a:latin typeface="Comic Sans MS"/>
                <a:cs typeface="Comic Sans MS"/>
              </a:rPr>
              <a:t> </a:t>
            </a:r>
            <a:r>
              <a:rPr sz="2800" dirty="0">
                <a:latin typeface="Comic Sans MS"/>
                <a:cs typeface="Comic Sans MS"/>
              </a:rPr>
              <a:t>It</a:t>
            </a:r>
            <a:r>
              <a:rPr sz="2800" spc="-20" dirty="0">
                <a:latin typeface="Comic Sans MS"/>
                <a:cs typeface="Comic Sans MS"/>
              </a:rPr>
              <a:t> </a:t>
            </a:r>
            <a:r>
              <a:rPr sz="2800" spc="-10" dirty="0">
                <a:latin typeface="Comic Sans MS"/>
                <a:cs typeface="Comic Sans MS"/>
              </a:rPr>
              <a:t>takes </a:t>
            </a:r>
            <a:r>
              <a:rPr sz="2800" dirty="0">
                <a:latin typeface="Comic Sans MS"/>
                <a:cs typeface="Comic Sans MS"/>
              </a:rPr>
              <a:t>around</a:t>
            </a:r>
            <a:r>
              <a:rPr sz="2800" spc="-35" dirty="0">
                <a:latin typeface="Comic Sans MS"/>
                <a:cs typeface="Comic Sans MS"/>
              </a:rPr>
              <a:t> </a:t>
            </a:r>
            <a:r>
              <a:rPr sz="2800" dirty="0">
                <a:latin typeface="Comic Sans MS"/>
                <a:cs typeface="Comic Sans MS"/>
              </a:rPr>
              <a:t>20</a:t>
            </a:r>
            <a:r>
              <a:rPr sz="2800" spc="-10" dirty="0">
                <a:latin typeface="Comic Sans MS"/>
                <a:cs typeface="Comic Sans MS"/>
              </a:rPr>
              <a:t> </a:t>
            </a:r>
            <a:r>
              <a:rPr sz="2800" dirty="0">
                <a:latin typeface="Comic Sans MS"/>
                <a:cs typeface="Comic Sans MS"/>
              </a:rPr>
              <a:t>minutes,</a:t>
            </a:r>
            <a:r>
              <a:rPr sz="2800" spc="-50" dirty="0">
                <a:latin typeface="Comic Sans MS"/>
                <a:cs typeface="Comic Sans MS"/>
              </a:rPr>
              <a:t> </a:t>
            </a:r>
            <a:r>
              <a:rPr sz="2800" dirty="0">
                <a:latin typeface="Comic Sans MS"/>
                <a:cs typeface="Comic Sans MS"/>
              </a:rPr>
              <a:t>but</a:t>
            </a:r>
            <a:r>
              <a:rPr sz="2800" spc="-15" dirty="0">
                <a:latin typeface="Comic Sans MS"/>
                <a:cs typeface="Comic Sans MS"/>
              </a:rPr>
              <a:t> </a:t>
            </a:r>
            <a:r>
              <a:rPr sz="2800" dirty="0">
                <a:latin typeface="Comic Sans MS"/>
                <a:cs typeface="Comic Sans MS"/>
              </a:rPr>
              <a:t>is</a:t>
            </a:r>
            <a:r>
              <a:rPr sz="2800" spc="-10" dirty="0">
                <a:latin typeface="Comic Sans MS"/>
                <a:cs typeface="Comic Sans MS"/>
              </a:rPr>
              <a:t> </a:t>
            </a:r>
            <a:r>
              <a:rPr sz="2800" dirty="0">
                <a:latin typeface="Comic Sans MS"/>
                <a:cs typeface="Comic Sans MS"/>
              </a:rPr>
              <a:t>not</a:t>
            </a:r>
            <a:r>
              <a:rPr sz="2800" spc="-35" dirty="0">
                <a:latin typeface="Comic Sans MS"/>
                <a:cs typeface="Comic Sans MS"/>
              </a:rPr>
              <a:t> </a:t>
            </a:r>
            <a:r>
              <a:rPr sz="2800" dirty="0">
                <a:latin typeface="Comic Sans MS"/>
                <a:cs typeface="Comic Sans MS"/>
              </a:rPr>
              <a:t>strictly</a:t>
            </a:r>
            <a:r>
              <a:rPr sz="2800" spc="-5" dirty="0">
                <a:latin typeface="Comic Sans MS"/>
                <a:cs typeface="Comic Sans MS"/>
              </a:rPr>
              <a:t> </a:t>
            </a:r>
            <a:r>
              <a:rPr sz="2800" spc="-10" dirty="0">
                <a:latin typeface="Comic Sans MS"/>
                <a:cs typeface="Comic Sans MS"/>
              </a:rPr>
              <a:t>timed.</a:t>
            </a:r>
            <a:endParaRPr sz="2800" dirty="0">
              <a:latin typeface="Comic Sans MS"/>
              <a:cs typeface="Comic Sans M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51714" rIns="0" bIns="0" rtlCol="0">
            <a:spAutoFit/>
          </a:bodyPr>
          <a:lstStyle/>
          <a:p>
            <a:pPr marL="276860">
              <a:lnSpc>
                <a:spcPct val="100000"/>
              </a:lnSpc>
              <a:spcBef>
                <a:spcPts val="100"/>
              </a:spcBef>
            </a:pPr>
            <a:r>
              <a:rPr dirty="0"/>
              <a:t>Question</a:t>
            </a:r>
            <a:r>
              <a:rPr spc="-45" dirty="0"/>
              <a:t> </a:t>
            </a:r>
            <a:r>
              <a:rPr spc="-10" dirty="0"/>
              <a:t>types:</a:t>
            </a:r>
          </a:p>
        </p:txBody>
      </p:sp>
      <p:pic>
        <p:nvPicPr>
          <p:cNvPr id="3" name="object 3"/>
          <p:cNvPicPr/>
          <p:nvPr/>
        </p:nvPicPr>
        <p:blipFill>
          <a:blip r:embed="rId2" cstate="print"/>
          <a:stretch>
            <a:fillRect/>
          </a:stretch>
        </p:blipFill>
        <p:spPr>
          <a:xfrm>
            <a:off x="429768" y="1356360"/>
            <a:ext cx="8235696" cy="300228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51714" rIns="0" bIns="0" rtlCol="0">
            <a:spAutoFit/>
          </a:bodyPr>
          <a:lstStyle/>
          <a:p>
            <a:pPr marL="276860">
              <a:lnSpc>
                <a:spcPct val="100000"/>
              </a:lnSpc>
              <a:spcBef>
                <a:spcPts val="100"/>
              </a:spcBef>
            </a:pPr>
            <a:r>
              <a:rPr dirty="0"/>
              <a:t>Question</a:t>
            </a:r>
            <a:r>
              <a:rPr spc="-45" dirty="0"/>
              <a:t> </a:t>
            </a:r>
            <a:r>
              <a:rPr spc="-10" dirty="0"/>
              <a:t>types:</a:t>
            </a:r>
          </a:p>
        </p:txBody>
      </p:sp>
      <p:pic>
        <p:nvPicPr>
          <p:cNvPr id="3" name="object 3"/>
          <p:cNvPicPr/>
          <p:nvPr/>
        </p:nvPicPr>
        <p:blipFill>
          <a:blip r:embed="rId2" cstate="print"/>
          <a:stretch>
            <a:fillRect/>
          </a:stretch>
        </p:blipFill>
        <p:spPr>
          <a:xfrm>
            <a:off x="1786127" y="856488"/>
            <a:ext cx="5358383" cy="5748528"/>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36753" rIns="0" bIns="0" rtlCol="0">
            <a:spAutoFit/>
          </a:bodyPr>
          <a:lstStyle/>
          <a:p>
            <a:pPr marL="3091815">
              <a:lnSpc>
                <a:spcPct val="100000"/>
              </a:lnSpc>
              <a:spcBef>
                <a:spcPts val="100"/>
              </a:spcBef>
            </a:pPr>
            <a:r>
              <a:rPr spc="-10" dirty="0"/>
              <a:t>Mathematics</a:t>
            </a:r>
          </a:p>
        </p:txBody>
      </p:sp>
      <p:sp>
        <p:nvSpPr>
          <p:cNvPr id="3" name="object 3"/>
          <p:cNvSpPr txBox="1"/>
          <p:nvPr/>
        </p:nvSpPr>
        <p:spPr>
          <a:xfrm>
            <a:off x="78739" y="1315338"/>
            <a:ext cx="8813800" cy="4722495"/>
          </a:xfrm>
          <a:prstGeom prst="rect">
            <a:avLst/>
          </a:prstGeom>
        </p:spPr>
        <p:txBody>
          <a:bodyPr vert="horz" wrap="square" lIns="0" tIns="13335" rIns="0" bIns="0" rtlCol="0">
            <a:spAutoFit/>
          </a:bodyPr>
          <a:lstStyle/>
          <a:p>
            <a:pPr marL="12700" marR="39370">
              <a:lnSpc>
                <a:spcPct val="100000"/>
              </a:lnSpc>
              <a:spcBef>
                <a:spcPts val="105"/>
              </a:spcBef>
            </a:pPr>
            <a:r>
              <a:rPr sz="2800" dirty="0">
                <a:latin typeface="Comic Sans MS"/>
                <a:cs typeface="Comic Sans MS"/>
              </a:rPr>
              <a:t>*Paper 1:</a:t>
            </a:r>
            <a:r>
              <a:rPr sz="2800" spc="-15" dirty="0">
                <a:latin typeface="Comic Sans MS"/>
                <a:cs typeface="Comic Sans MS"/>
              </a:rPr>
              <a:t> </a:t>
            </a:r>
            <a:r>
              <a:rPr sz="2800" dirty="0">
                <a:latin typeface="Comic Sans MS"/>
                <a:cs typeface="Comic Sans MS"/>
              </a:rPr>
              <a:t>Arithmetic</a:t>
            </a:r>
            <a:r>
              <a:rPr sz="2800" spc="-35" dirty="0">
                <a:latin typeface="Comic Sans MS"/>
                <a:cs typeface="Comic Sans MS"/>
              </a:rPr>
              <a:t> </a:t>
            </a:r>
            <a:r>
              <a:rPr sz="2800" dirty="0">
                <a:latin typeface="Comic Sans MS"/>
                <a:cs typeface="Comic Sans MS"/>
              </a:rPr>
              <a:t>–</a:t>
            </a:r>
            <a:r>
              <a:rPr sz="2800" spc="10" dirty="0">
                <a:latin typeface="Comic Sans MS"/>
                <a:cs typeface="Comic Sans MS"/>
              </a:rPr>
              <a:t> </a:t>
            </a:r>
            <a:r>
              <a:rPr sz="2800" dirty="0">
                <a:latin typeface="Comic Sans MS"/>
                <a:cs typeface="Comic Sans MS"/>
              </a:rPr>
              <a:t>covering</a:t>
            </a:r>
            <a:r>
              <a:rPr sz="2800" spc="-25" dirty="0">
                <a:latin typeface="Comic Sans MS"/>
                <a:cs typeface="Comic Sans MS"/>
              </a:rPr>
              <a:t> </a:t>
            </a:r>
            <a:r>
              <a:rPr sz="2800" dirty="0">
                <a:latin typeface="Comic Sans MS"/>
                <a:cs typeface="Comic Sans MS"/>
              </a:rPr>
              <a:t>calculation</a:t>
            </a:r>
            <a:r>
              <a:rPr sz="2800" spc="-50" dirty="0">
                <a:latin typeface="Comic Sans MS"/>
                <a:cs typeface="Comic Sans MS"/>
              </a:rPr>
              <a:t> </a:t>
            </a:r>
            <a:r>
              <a:rPr sz="2800" spc="-10" dirty="0">
                <a:latin typeface="Comic Sans MS"/>
                <a:cs typeface="Comic Sans MS"/>
              </a:rPr>
              <a:t>methods </a:t>
            </a:r>
            <a:r>
              <a:rPr sz="2800" dirty="0">
                <a:latin typeface="Comic Sans MS"/>
                <a:cs typeface="Comic Sans MS"/>
              </a:rPr>
              <a:t>for</a:t>
            </a:r>
            <a:r>
              <a:rPr sz="2800" spc="-15" dirty="0">
                <a:latin typeface="Comic Sans MS"/>
                <a:cs typeface="Comic Sans MS"/>
              </a:rPr>
              <a:t> </a:t>
            </a:r>
            <a:r>
              <a:rPr sz="2800" dirty="0">
                <a:latin typeface="Comic Sans MS"/>
                <a:cs typeface="Comic Sans MS"/>
              </a:rPr>
              <a:t>all</a:t>
            </a:r>
            <a:r>
              <a:rPr sz="2800" spc="-40" dirty="0">
                <a:latin typeface="Comic Sans MS"/>
                <a:cs typeface="Comic Sans MS"/>
              </a:rPr>
              <a:t> </a:t>
            </a:r>
            <a:r>
              <a:rPr sz="2800" dirty="0">
                <a:latin typeface="Comic Sans MS"/>
                <a:cs typeface="Comic Sans MS"/>
              </a:rPr>
              <a:t>operations.</a:t>
            </a:r>
            <a:r>
              <a:rPr sz="2800" spc="-45" dirty="0">
                <a:latin typeface="Comic Sans MS"/>
                <a:cs typeface="Comic Sans MS"/>
              </a:rPr>
              <a:t> </a:t>
            </a:r>
            <a:r>
              <a:rPr sz="2800" dirty="0">
                <a:latin typeface="Comic Sans MS"/>
                <a:cs typeface="Comic Sans MS"/>
              </a:rPr>
              <a:t>It</a:t>
            </a:r>
            <a:r>
              <a:rPr sz="2800" spc="-35" dirty="0">
                <a:latin typeface="Comic Sans MS"/>
                <a:cs typeface="Comic Sans MS"/>
              </a:rPr>
              <a:t> </a:t>
            </a:r>
            <a:r>
              <a:rPr sz="2800" dirty="0">
                <a:latin typeface="Comic Sans MS"/>
                <a:cs typeface="Comic Sans MS"/>
              </a:rPr>
              <a:t>takes</a:t>
            </a:r>
            <a:r>
              <a:rPr sz="2800" spc="-15" dirty="0">
                <a:latin typeface="Comic Sans MS"/>
                <a:cs typeface="Comic Sans MS"/>
              </a:rPr>
              <a:t> </a:t>
            </a:r>
            <a:r>
              <a:rPr sz="2800" dirty="0">
                <a:latin typeface="Comic Sans MS"/>
                <a:cs typeface="Comic Sans MS"/>
              </a:rPr>
              <a:t>around</a:t>
            </a:r>
            <a:r>
              <a:rPr sz="2800" spc="-25" dirty="0">
                <a:latin typeface="Comic Sans MS"/>
                <a:cs typeface="Comic Sans MS"/>
              </a:rPr>
              <a:t> </a:t>
            </a:r>
            <a:r>
              <a:rPr sz="2800" dirty="0">
                <a:latin typeface="Comic Sans MS"/>
                <a:cs typeface="Comic Sans MS"/>
              </a:rPr>
              <a:t>20</a:t>
            </a:r>
            <a:r>
              <a:rPr sz="2800" spc="15" dirty="0">
                <a:latin typeface="Comic Sans MS"/>
                <a:cs typeface="Comic Sans MS"/>
              </a:rPr>
              <a:t> </a:t>
            </a:r>
            <a:r>
              <a:rPr sz="2800" dirty="0">
                <a:latin typeface="Comic Sans MS"/>
                <a:cs typeface="Comic Sans MS"/>
              </a:rPr>
              <a:t>minutes,</a:t>
            </a:r>
            <a:r>
              <a:rPr sz="2800" spc="-50" dirty="0">
                <a:latin typeface="Comic Sans MS"/>
                <a:cs typeface="Comic Sans MS"/>
              </a:rPr>
              <a:t> </a:t>
            </a:r>
            <a:r>
              <a:rPr sz="2800" dirty="0">
                <a:latin typeface="Comic Sans MS"/>
                <a:cs typeface="Comic Sans MS"/>
              </a:rPr>
              <a:t>but</a:t>
            </a:r>
            <a:r>
              <a:rPr sz="2800" spc="-10" dirty="0">
                <a:latin typeface="Comic Sans MS"/>
                <a:cs typeface="Comic Sans MS"/>
              </a:rPr>
              <a:t> </a:t>
            </a:r>
            <a:r>
              <a:rPr sz="2800" spc="-25" dirty="0">
                <a:latin typeface="Comic Sans MS"/>
                <a:cs typeface="Comic Sans MS"/>
              </a:rPr>
              <a:t>is </a:t>
            </a:r>
            <a:r>
              <a:rPr sz="2800" dirty="0">
                <a:latin typeface="Comic Sans MS"/>
                <a:cs typeface="Comic Sans MS"/>
              </a:rPr>
              <a:t>not</a:t>
            </a:r>
            <a:r>
              <a:rPr sz="2800" spc="-30" dirty="0">
                <a:latin typeface="Comic Sans MS"/>
                <a:cs typeface="Comic Sans MS"/>
              </a:rPr>
              <a:t> </a:t>
            </a:r>
            <a:r>
              <a:rPr sz="2800" dirty="0">
                <a:latin typeface="Comic Sans MS"/>
                <a:cs typeface="Comic Sans MS"/>
              </a:rPr>
              <a:t>strictly</a:t>
            </a:r>
            <a:r>
              <a:rPr sz="2800" spc="-40" dirty="0">
                <a:latin typeface="Comic Sans MS"/>
                <a:cs typeface="Comic Sans MS"/>
              </a:rPr>
              <a:t> </a:t>
            </a:r>
            <a:r>
              <a:rPr sz="2800" spc="-10" dirty="0">
                <a:latin typeface="Comic Sans MS"/>
                <a:cs typeface="Comic Sans MS"/>
              </a:rPr>
              <a:t>timed.</a:t>
            </a:r>
            <a:endParaRPr sz="2800">
              <a:latin typeface="Comic Sans MS"/>
              <a:cs typeface="Comic Sans MS"/>
            </a:endParaRPr>
          </a:p>
          <a:p>
            <a:pPr marL="12700" marR="5080">
              <a:lnSpc>
                <a:spcPct val="100000"/>
              </a:lnSpc>
              <a:spcBef>
                <a:spcPts val="3365"/>
              </a:spcBef>
            </a:pPr>
            <a:r>
              <a:rPr sz="2800" dirty="0">
                <a:latin typeface="Comic Sans MS"/>
                <a:cs typeface="Comic Sans MS"/>
              </a:rPr>
              <a:t>*Paper</a:t>
            </a:r>
            <a:r>
              <a:rPr sz="2800" spc="-25" dirty="0">
                <a:latin typeface="Comic Sans MS"/>
                <a:cs typeface="Comic Sans MS"/>
              </a:rPr>
              <a:t> </a:t>
            </a:r>
            <a:r>
              <a:rPr sz="2800" dirty="0">
                <a:latin typeface="Comic Sans MS"/>
                <a:cs typeface="Comic Sans MS"/>
              </a:rPr>
              <a:t>2:</a:t>
            </a:r>
            <a:r>
              <a:rPr sz="2800" spc="-20" dirty="0">
                <a:latin typeface="Comic Sans MS"/>
                <a:cs typeface="Comic Sans MS"/>
              </a:rPr>
              <a:t> </a:t>
            </a:r>
            <a:r>
              <a:rPr sz="2800" dirty="0">
                <a:latin typeface="Comic Sans MS"/>
                <a:cs typeface="Comic Sans MS"/>
              </a:rPr>
              <a:t>Reasoning.</a:t>
            </a:r>
            <a:r>
              <a:rPr sz="2800" spc="-70" dirty="0">
                <a:latin typeface="Comic Sans MS"/>
                <a:cs typeface="Comic Sans MS"/>
              </a:rPr>
              <a:t> </a:t>
            </a:r>
            <a:r>
              <a:rPr sz="2800" dirty="0">
                <a:latin typeface="Comic Sans MS"/>
                <a:cs typeface="Comic Sans MS"/>
              </a:rPr>
              <a:t>It</a:t>
            </a:r>
            <a:r>
              <a:rPr sz="2800" spc="-20" dirty="0">
                <a:latin typeface="Comic Sans MS"/>
                <a:cs typeface="Comic Sans MS"/>
              </a:rPr>
              <a:t> </a:t>
            </a:r>
            <a:r>
              <a:rPr sz="2800" dirty="0">
                <a:latin typeface="Comic Sans MS"/>
                <a:cs typeface="Comic Sans MS"/>
              </a:rPr>
              <a:t>takes</a:t>
            </a:r>
            <a:r>
              <a:rPr sz="2800" spc="-25" dirty="0">
                <a:latin typeface="Comic Sans MS"/>
                <a:cs typeface="Comic Sans MS"/>
              </a:rPr>
              <a:t> </a:t>
            </a:r>
            <a:r>
              <a:rPr sz="2800" dirty="0">
                <a:latin typeface="Comic Sans MS"/>
                <a:cs typeface="Comic Sans MS"/>
              </a:rPr>
              <a:t>around</a:t>
            </a:r>
            <a:r>
              <a:rPr sz="2800" spc="-60" dirty="0">
                <a:latin typeface="Comic Sans MS"/>
                <a:cs typeface="Comic Sans MS"/>
              </a:rPr>
              <a:t> </a:t>
            </a:r>
            <a:r>
              <a:rPr sz="2800" dirty="0">
                <a:latin typeface="Comic Sans MS"/>
                <a:cs typeface="Comic Sans MS"/>
              </a:rPr>
              <a:t>35</a:t>
            </a:r>
            <a:r>
              <a:rPr sz="2800" spc="-10" dirty="0">
                <a:latin typeface="Comic Sans MS"/>
                <a:cs typeface="Comic Sans MS"/>
              </a:rPr>
              <a:t> minutes, </a:t>
            </a:r>
            <a:r>
              <a:rPr sz="2800" dirty="0">
                <a:latin typeface="Comic Sans MS"/>
                <a:cs typeface="Comic Sans MS"/>
              </a:rPr>
              <a:t>including</a:t>
            </a:r>
            <a:r>
              <a:rPr sz="2800" spc="-60" dirty="0">
                <a:latin typeface="Comic Sans MS"/>
                <a:cs typeface="Comic Sans MS"/>
              </a:rPr>
              <a:t> </a:t>
            </a:r>
            <a:r>
              <a:rPr sz="2800" dirty="0">
                <a:latin typeface="Comic Sans MS"/>
                <a:cs typeface="Comic Sans MS"/>
              </a:rPr>
              <a:t>5</a:t>
            </a:r>
            <a:r>
              <a:rPr sz="2800" spc="-15" dirty="0">
                <a:latin typeface="Comic Sans MS"/>
                <a:cs typeface="Comic Sans MS"/>
              </a:rPr>
              <a:t> </a:t>
            </a:r>
            <a:r>
              <a:rPr sz="2800" dirty="0">
                <a:latin typeface="Comic Sans MS"/>
                <a:cs typeface="Comic Sans MS"/>
              </a:rPr>
              <a:t>aural</a:t>
            </a:r>
            <a:r>
              <a:rPr sz="2800" spc="-5" dirty="0">
                <a:latin typeface="Comic Sans MS"/>
                <a:cs typeface="Comic Sans MS"/>
              </a:rPr>
              <a:t> </a:t>
            </a:r>
            <a:r>
              <a:rPr sz="2800" dirty="0">
                <a:latin typeface="Comic Sans MS"/>
                <a:cs typeface="Comic Sans MS"/>
              </a:rPr>
              <a:t>questions,</a:t>
            </a:r>
            <a:r>
              <a:rPr sz="2800" spc="-65" dirty="0">
                <a:latin typeface="Comic Sans MS"/>
                <a:cs typeface="Comic Sans MS"/>
              </a:rPr>
              <a:t> </a:t>
            </a:r>
            <a:r>
              <a:rPr sz="2800" dirty="0">
                <a:latin typeface="Comic Sans MS"/>
                <a:cs typeface="Comic Sans MS"/>
              </a:rPr>
              <a:t>but</a:t>
            </a:r>
            <a:r>
              <a:rPr sz="2800" spc="-30" dirty="0">
                <a:latin typeface="Comic Sans MS"/>
                <a:cs typeface="Comic Sans MS"/>
              </a:rPr>
              <a:t> </a:t>
            </a:r>
            <a:r>
              <a:rPr sz="2800" dirty="0">
                <a:latin typeface="Comic Sans MS"/>
                <a:cs typeface="Comic Sans MS"/>
              </a:rPr>
              <a:t>is not</a:t>
            </a:r>
            <a:r>
              <a:rPr sz="2800" spc="-30" dirty="0">
                <a:latin typeface="Comic Sans MS"/>
                <a:cs typeface="Comic Sans MS"/>
              </a:rPr>
              <a:t> </a:t>
            </a:r>
            <a:r>
              <a:rPr sz="2800" dirty="0">
                <a:latin typeface="Comic Sans MS"/>
                <a:cs typeface="Comic Sans MS"/>
              </a:rPr>
              <a:t>strictly</a:t>
            </a:r>
            <a:r>
              <a:rPr sz="2800" spc="-5" dirty="0">
                <a:latin typeface="Comic Sans MS"/>
                <a:cs typeface="Comic Sans MS"/>
              </a:rPr>
              <a:t> </a:t>
            </a:r>
            <a:r>
              <a:rPr sz="2800" spc="-10" dirty="0">
                <a:latin typeface="Comic Sans MS"/>
                <a:cs typeface="Comic Sans MS"/>
              </a:rPr>
              <a:t>timed. </a:t>
            </a:r>
            <a:r>
              <a:rPr sz="2800" dirty="0">
                <a:latin typeface="Comic Sans MS"/>
                <a:cs typeface="Comic Sans MS"/>
              </a:rPr>
              <a:t>Pupils</a:t>
            </a:r>
            <a:r>
              <a:rPr sz="2800" spc="-40" dirty="0">
                <a:latin typeface="Comic Sans MS"/>
                <a:cs typeface="Comic Sans MS"/>
              </a:rPr>
              <a:t> </a:t>
            </a:r>
            <a:r>
              <a:rPr sz="2800" dirty="0">
                <a:latin typeface="Comic Sans MS"/>
                <a:cs typeface="Comic Sans MS"/>
              </a:rPr>
              <a:t>will</a:t>
            </a:r>
            <a:r>
              <a:rPr sz="2800" spc="-15" dirty="0">
                <a:latin typeface="Comic Sans MS"/>
                <a:cs typeface="Comic Sans MS"/>
              </a:rPr>
              <a:t> </a:t>
            </a:r>
            <a:r>
              <a:rPr sz="2800" dirty="0">
                <a:latin typeface="Comic Sans MS"/>
                <a:cs typeface="Comic Sans MS"/>
              </a:rPr>
              <a:t>still</a:t>
            </a:r>
            <a:r>
              <a:rPr sz="2800" spc="-15" dirty="0">
                <a:latin typeface="Comic Sans MS"/>
                <a:cs typeface="Comic Sans MS"/>
              </a:rPr>
              <a:t> </a:t>
            </a:r>
            <a:r>
              <a:rPr sz="2800" dirty="0">
                <a:latin typeface="Comic Sans MS"/>
                <a:cs typeface="Comic Sans MS"/>
              </a:rPr>
              <a:t>require</a:t>
            </a:r>
            <a:r>
              <a:rPr sz="2800" spc="-20" dirty="0">
                <a:latin typeface="Comic Sans MS"/>
                <a:cs typeface="Comic Sans MS"/>
              </a:rPr>
              <a:t> </a:t>
            </a:r>
            <a:r>
              <a:rPr sz="2800" dirty="0">
                <a:latin typeface="Comic Sans MS"/>
                <a:cs typeface="Comic Sans MS"/>
              </a:rPr>
              <a:t>calculations</a:t>
            </a:r>
            <a:r>
              <a:rPr sz="2800" spc="-45" dirty="0">
                <a:latin typeface="Comic Sans MS"/>
                <a:cs typeface="Comic Sans MS"/>
              </a:rPr>
              <a:t> </a:t>
            </a:r>
            <a:r>
              <a:rPr sz="2800" dirty="0">
                <a:latin typeface="Comic Sans MS"/>
                <a:cs typeface="Comic Sans MS"/>
              </a:rPr>
              <a:t>skills,</a:t>
            </a:r>
            <a:r>
              <a:rPr sz="2800" spc="-30" dirty="0">
                <a:latin typeface="Comic Sans MS"/>
                <a:cs typeface="Comic Sans MS"/>
              </a:rPr>
              <a:t> </a:t>
            </a:r>
            <a:r>
              <a:rPr sz="2800" spc="-25" dirty="0">
                <a:latin typeface="Comic Sans MS"/>
                <a:cs typeface="Comic Sans MS"/>
              </a:rPr>
              <a:t>but </a:t>
            </a:r>
            <a:r>
              <a:rPr sz="2800" dirty="0">
                <a:latin typeface="Comic Sans MS"/>
                <a:cs typeface="Comic Sans MS"/>
              </a:rPr>
              <a:t>questions</a:t>
            </a:r>
            <a:r>
              <a:rPr sz="2800" spc="-60" dirty="0">
                <a:latin typeface="Comic Sans MS"/>
                <a:cs typeface="Comic Sans MS"/>
              </a:rPr>
              <a:t> </a:t>
            </a:r>
            <a:r>
              <a:rPr sz="2800" dirty="0">
                <a:latin typeface="Comic Sans MS"/>
                <a:cs typeface="Comic Sans MS"/>
              </a:rPr>
              <a:t>will</a:t>
            </a:r>
            <a:r>
              <a:rPr sz="2800" spc="-30" dirty="0">
                <a:latin typeface="Comic Sans MS"/>
                <a:cs typeface="Comic Sans MS"/>
              </a:rPr>
              <a:t> </a:t>
            </a:r>
            <a:r>
              <a:rPr sz="2800" dirty="0">
                <a:latin typeface="Comic Sans MS"/>
                <a:cs typeface="Comic Sans MS"/>
              </a:rPr>
              <a:t>be</a:t>
            </a:r>
            <a:r>
              <a:rPr sz="2800" spc="-5" dirty="0">
                <a:latin typeface="Comic Sans MS"/>
                <a:cs typeface="Comic Sans MS"/>
              </a:rPr>
              <a:t> </a:t>
            </a:r>
            <a:r>
              <a:rPr sz="2800" dirty="0">
                <a:latin typeface="Comic Sans MS"/>
                <a:cs typeface="Comic Sans MS"/>
              </a:rPr>
              <a:t>varied</a:t>
            </a:r>
            <a:r>
              <a:rPr sz="2800" spc="-30" dirty="0">
                <a:latin typeface="Comic Sans MS"/>
                <a:cs typeface="Comic Sans MS"/>
              </a:rPr>
              <a:t> </a:t>
            </a:r>
            <a:r>
              <a:rPr sz="2800" dirty="0">
                <a:latin typeface="Comic Sans MS"/>
                <a:cs typeface="Comic Sans MS"/>
              </a:rPr>
              <a:t>including</a:t>
            </a:r>
            <a:r>
              <a:rPr sz="2800" spc="-30" dirty="0">
                <a:latin typeface="Comic Sans MS"/>
                <a:cs typeface="Comic Sans MS"/>
              </a:rPr>
              <a:t> </a:t>
            </a:r>
            <a:r>
              <a:rPr sz="2800" dirty="0">
                <a:latin typeface="Comic Sans MS"/>
                <a:cs typeface="Comic Sans MS"/>
              </a:rPr>
              <a:t>multiple</a:t>
            </a:r>
            <a:r>
              <a:rPr sz="2800" spc="-50" dirty="0">
                <a:latin typeface="Comic Sans MS"/>
                <a:cs typeface="Comic Sans MS"/>
              </a:rPr>
              <a:t> </a:t>
            </a:r>
            <a:r>
              <a:rPr sz="2800" spc="-10" dirty="0">
                <a:latin typeface="Comic Sans MS"/>
                <a:cs typeface="Comic Sans MS"/>
              </a:rPr>
              <a:t>choice, </a:t>
            </a:r>
            <a:r>
              <a:rPr sz="2800" dirty="0">
                <a:latin typeface="Comic Sans MS"/>
                <a:cs typeface="Comic Sans MS"/>
              </a:rPr>
              <a:t>matching,</a:t>
            </a:r>
            <a:r>
              <a:rPr sz="2800" spc="-55" dirty="0">
                <a:latin typeface="Comic Sans MS"/>
                <a:cs typeface="Comic Sans MS"/>
              </a:rPr>
              <a:t> </a:t>
            </a:r>
            <a:r>
              <a:rPr sz="2800" dirty="0">
                <a:latin typeface="Comic Sans MS"/>
                <a:cs typeface="Comic Sans MS"/>
              </a:rPr>
              <a:t>true/false,</a:t>
            </a:r>
            <a:r>
              <a:rPr sz="2800" spc="-20" dirty="0">
                <a:latin typeface="Comic Sans MS"/>
                <a:cs typeface="Comic Sans MS"/>
              </a:rPr>
              <a:t> </a:t>
            </a:r>
            <a:r>
              <a:rPr sz="2800" dirty="0">
                <a:latin typeface="Comic Sans MS"/>
                <a:cs typeface="Comic Sans MS"/>
              </a:rPr>
              <a:t>completing</a:t>
            </a:r>
            <a:r>
              <a:rPr sz="2800" spc="-70" dirty="0">
                <a:latin typeface="Comic Sans MS"/>
                <a:cs typeface="Comic Sans MS"/>
              </a:rPr>
              <a:t> </a:t>
            </a:r>
            <a:r>
              <a:rPr sz="2800" dirty="0">
                <a:latin typeface="Comic Sans MS"/>
                <a:cs typeface="Comic Sans MS"/>
              </a:rPr>
              <a:t>a</a:t>
            </a:r>
            <a:r>
              <a:rPr sz="2800" spc="-10" dirty="0">
                <a:latin typeface="Comic Sans MS"/>
                <a:cs typeface="Comic Sans MS"/>
              </a:rPr>
              <a:t> </a:t>
            </a:r>
            <a:r>
              <a:rPr sz="2800" dirty="0">
                <a:latin typeface="Comic Sans MS"/>
                <a:cs typeface="Comic Sans MS"/>
              </a:rPr>
              <a:t>table</a:t>
            </a:r>
            <a:r>
              <a:rPr sz="2800" spc="-25" dirty="0">
                <a:latin typeface="Comic Sans MS"/>
                <a:cs typeface="Comic Sans MS"/>
              </a:rPr>
              <a:t> </a:t>
            </a:r>
            <a:r>
              <a:rPr sz="2800" dirty="0">
                <a:latin typeface="Comic Sans MS"/>
                <a:cs typeface="Comic Sans MS"/>
              </a:rPr>
              <a:t>or</a:t>
            </a:r>
            <a:r>
              <a:rPr sz="2800" spc="-40" dirty="0">
                <a:latin typeface="Comic Sans MS"/>
                <a:cs typeface="Comic Sans MS"/>
              </a:rPr>
              <a:t> </a:t>
            </a:r>
            <a:r>
              <a:rPr sz="2800" dirty="0">
                <a:latin typeface="Comic Sans MS"/>
                <a:cs typeface="Comic Sans MS"/>
              </a:rPr>
              <a:t>chart</a:t>
            </a:r>
            <a:r>
              <a:rPr sz="2800" spc="-15" dirty="0">
                <a:latin typeface="Comic Sans MS"/>
                <a:cs typeface="Comic Sans MS"/>
              </a:rPr>
              <a:t> </a:t>
            </a:r>
            <a:r>
              <a:rPr sz="2800" spc="-25" dirty="0">
                <a:latin typeface="Comic Sans MS"/>
                <a:cs typeface="Comic Sans MS"/>
              </a:rPr>
              <a:t>or </a:t>
            </a:r>
            <a:r>
              <a:rPr sz="2800" dirty="0">
                <a:latin typeface="Comic Sans MS"/>
                <a:cs typeface="Comic Sans MS"/>
              </a:rPr>
              <a:t>drawing</a:t>
            </a:r>
            <a:r>
              <a:rPr sz="2800" spc="-40" dirty="0">
                <a:latin typeface="Comic Sans MS"/>
                <a:cs typeface="Comic Sans MS"/>
              </a:rPr>
              <a:t> </a:t>
            </a:r>
            <a:r>
              <a:rPr sz="2800" dirty="0">
                <a:latin typeface="Comic Sans MS"/>
                <a:cs typeface="Comic Sans MS"/>
              </a:rPr>
              <a:t>a shape.</a:t>
            </a:r>
            <a:r>
              <a:rPr sz="2800" spc="-55" dirty="0">
                <a:latin typeface="Comic Sans MS"/>
                <a:cs typeface="Comic Sans MS"/>
              </a:rPr>
              <a:t> </a:t>
            </a:r>
            <a:r>
              <a:rPr sz="2800" dirty="0">
                <a:latin typeface="Comic Sans MS"/>
                <a:cs typeface="Comic Sans MS"/>
              </a:rPr>
              <a:t>Some</a:t>
            </a:r>
            <a:r>
              <a:rPr sz="2800" spc="-20" dirty="0">
                <a:latin typeface="Comic Sans MS"/>
                <a:cs typeface="Comic Sans MS"/>
              </a:rPr>
              <a:t> </a:t>
            </a:r>
            <a:r>
              <a:rPr sz="2800" dirty="0">
                <a:latin typeface="Comic Sans MS"/>
                <a:cs typeface="Comic Sans MS"/>
              </a:rPr>
              <a:t>questions</a:t>
            </a:r>
            <a:r>
              <a:rPr sz="2800" spc="-55" dirty="0">
                <a:latin typeface="Comic Sans MS"/>
                <a:cs typeface="Comic Sans MS"/>
              </a:rPr>
              <a:t> </a:t>
            </a:r>
            <a:r>
              <a:rPr sz="2800" dirty="0">
                <a:latin typeface="Comic Sans MS"/>
                <a:cs typeface="Comic Sans MS"/>
              </a:rPr>
              <a:t>will</a:t>
            </a:r>
            <a:r>
              <a:rPr sz="2800" spc="-25" dirty="0">
                <a:latin typeface="Comic Sans MS"/>
                <a:cs typeface="Comic Sans MS"/>
              </a:rPr>
              <a:t> </a:t>
            </a:r>
            <a:r>
              <a:rPr sz="2800" dirty="0">
                <a:latin typeface="Comic Sans MS"/>
                <a:cs typeface="Comic Sans MS"/>
              </a:rPr>
              <a:t>require</a:t>
            </a:r>
            <a:r>
              <a:rPr sz="2800" spc="-30" dirty="0">
                <a:latin typeface="Comic Sans MS"/>
                <a:cs typeface="Comic Sans MS"/>
              </a:rPr>
              <a:t> </a:t>
            </a:r>
            <a:r>
              <a:rPr sz="2800" spc="-10" dirty="0">
                <a:latin typeface="Comic Sans MS"/>
                <a:cs typeface="Comic Sans MS"/>
              </a:rPr>
              <a:t>children </a:t>
            </a:r>
            <a:r>
              <a:rPr sz="2800" dirty="0">
                <a:latin typeface="Comic Sans MS"/>
                <a:cs typeface="Comic Sans MS"/>
              </a:rPr>
              <a:t>to</a:t>
            </a:r>
            <a:r>
              <a:rPr sz="2800" spc="-20" dirty="0">
                <a:latin typeface="Comic Sans MS"/>
                <a:cs typeface="Comic Sans MS"/>
              </a:rPr>
              <a:t> </a:t>
            </a:r>
            <a:r>
              <a:rPr sz="2800" dirty="0">
                <a:latin typeface="Comic Sans MS"/>
                <a:cs typeface="Comic Sans MS"/>
              </a:rPr>
              <a:t>show</a:t>
            </a:r>
            <a:r>
              <a:rPr sz="2800" spc="-55" dirty="0">
                <a:latin typeface="Comic Sans MS"/>
                <a:cs typeface="Comic Sans MS"/>
              </a:rPr>
              <a:t> </a:t>
            </a:r>
            <a:r>
              <a:rPr sz="2800" dirty="0">
                <a:latin typeface="Comic Sans MS"/>
                <a:cs typeface="Comic Sans MS"/>
              </a:rPr>
              <a:t>or</a:t>
            </a:r>
            <a:r>
              <a:rPr sz="2800" spc="-35" dirty="0">
                <a:latin typeface="Comic Sans MS"/>
                <a:cs typeface="Comic Sans MS"/>
              </a:rPr>
              <a:t> </a:t>
            </a:r>
            <a:r>
              <a:rPr sz="2800" dirty="0">
                <a:latin typeface="Comic Sans MS"/>
                <a:cs typeface="Comic Sans MS"/>
              </a:rPr>
              <a:t>explain</a:t>
            </a:r>
            <a:r>
              <a:rPr sz="2800" spc="-30" dirty="0">
                <a:latin typeface="Comic Sans MS"/>
                <a:cs typeface="Comic Sans MS"/>
              </a:rPr>
              <a:t> </a:t>
            </a:r>
            <a:r>
              <a:rPr sz="2800" dirty="0">
                <a:latin typeface="Comic Sans MS"/>
                <a:cs typeface="Comic Sans MS"/>
              </a:rPr>
              <a:t>their</a:t>
            </a:r>
            <a:r>
              <a:rPr sz="2800" spc="-30" dirty="0">
                <a:latin typeface="Comic Sans MS"/>
                <a:cs typeface="Comic Sans MS"/>
              </a:rPr>
              <a:t> </a:t>
            </a:r>
            <a:r>
              <a:rPr sz="2800" dirty="0">
                <a:latin typeface="Comic Sans MS"/>
                <a:cs typeface="Comic Sans MS"/>
              </a:rPr>
              <a:t>working</a:t>
            </a:r>
            <a:r>
              <a:rPr sz="2800" spc="-35" dirty="0">
                <a:latin typeface="Comic Sans MS"/>
                <a:cs typeface="Comic Sans MS"/>
              </a:rPr>
              <a:t> </a:t>
            </a:r>
            <a:r>
              <a:rPr sz="2800" spc="-20" dirty="0">
                <a:latin typeface="Comic Sans MS"/>
                <a:cs typeface="Comic Sans MS"/>
              </a:rPr>
              <a:t>out.</a:t>
            </a:r>
            <a:endParaRPr sz="2800">
              <a:latin typeface="Comic Sans MS"/>
              <a:cs typeface="Comic Sans M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51714" rIns="0" bIns="0" rtlCol="0">
            <a:spAutoFit/>
          </a:bodyPr>
          <a:lstStyle/>
          <a:p>
            <a:pPr marL="276860">
              <a:lnSpc>
                <a:spcPct val="100000"/>
              </a:lnSpc>
              <a:spcBef>
                <a:spcPts val="100"/>
              </a:spcBef>
            </a:pPr>
            <a:r>
              <a:rPr dirty="0"/>
              <a:t>Question</a:t>
            </a:r>
            <a:r>
              <a:rPr spc="-45" dirty="0"/>
              <a:t> </a:t>
            </a:r>
            <a:r>
              <a:rPr spc="-10" dirty="0"/>
              <a:t>types:</a:t>
            </a:r>
          </a:p>
        </p:txBody>
      </p:sp>
      <p:pic>
        <p:nvPicPr>
          <p:cNvPr id="3" name="object 3"/>
          <p:cNvPicPr/>
          <p:nvPr/>
        </p:nvPicPr>
        <p:blipFill>
          <a:blip r:embed="rId2" cstate="print"/>
          <a:stretch>
            <a:fillRect/>
          </a:stretch>
        </p:blipFill>
        <p:spPr>
          <a:xfrm>
            <a:off x="1712976" y="856488"/>
            <a:ext cx="5654039" cy="57150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51714" rIns="0" bIns="0" rtlCol="0">
            <a:spAutoFit/>
          </a:bodyPr>
          <a:lstStyle/>
          <a:p>
            <a:pPr marL="276860">
              <a:lnSpc>
                <a:spcPct val="100000"/>
              </a:lnSpc>
              <a:spcBef>
                <a:spcPts val="100"/>
              </a:spcBef>
            </a:pPr>
            <a:r>
              <a:rPr dirty="0"/>
              <a:t>Question</a:t>
            </a:r>
            <a:r>
              <a:rPr spc="-45" dirty="0"/>
              <a:t> </a:t>
            </a:r>
            <a:r>
              <a:rPr spc="-10" dirty="0"/>
              <a:t>types:</a:t>
            </a:r>
          </a:p>
        </p:txBody>
      </p:sp>
      <p:pic>
        <p:nvPicPr>
          <p:cNvPr id="3" name="object 3"/>
          <p:cNvPicPr/>
          <p:nvPr/>
        </p:nvPicPr>
        <p:blipFill>
          <a:blip r:embed="rId2" cstate="print"/>
          <a:stretch>
            <a:fillRect/>
          </a:stretch>
        </p:blipFill>
        <p:spPr>
          <a:xfrm>
            <a:off x="1999488" y="856486"/>
            <a:ext cx="4288536" cy="5992367"/>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26771" rIns="0" bIns="0" rtlCol="0">
            <a:spAutoFit/>
          </a:bodyPr>
          <a:lstStyle/>
          <a:p>
            <a:pPr marL="858519">
              <a:lnSpc>
                <a:spcPct val="100000"/>
              </a:lnSpc>
              <a:spcBef>
                <a:spcPts val="100"/>
              </a:spcBef>
            </a:pPr>
            <a:r>
              <a:rPr dirty="0"/>
              <a:t>How</a:t>
            </a:r>
            <a:r>
              <a:rPr spc="-30" dirty="0"/>
              <a:t> </a:t>
            </a:r>
            <a:r>
              <a:rPr dirty="0"/>
              <a:t>can</a:t>
            </a:r>
            <a:r>
              <a:rPr spc="-25" dirty="0"/>
              <a:t> </a:t>
            </a:r>
            <a:r>
              <a:rPr dirty="0"/>
              <a:t>parents</a:t>
            </a:r>
            <a:r>
              <a:rPr spc="-30" dirty="0"/>
              <a:t> </a:t>
            </a:r>
            <a:r>
              <a:rPr dirty="0"/>
              <a:t>help</a:t>
            </a:r>
            <a:r>
              <a:rPr spc="-15" dirty="0"/>
              <a:t> </a:t>
            </a:r>
            <a:r>
              <a:rPr dirty="0"/>
              <a:t>with</a:t>
            </a:r>
            <a:r>
              <a:rPr spc="-35" dirty="0"/>
              <a:t> </a:t>
            </a:r>
            <a:r>
              <a:rPr spc="-20" dirty="0"/>
              <a:t>SATs?</a:t>
            </a:r>
          </a:p>
        </p:txBody>
      </p:sp>
      <p:sp>
        <p:nvSpPr>
          <p:cNvPr id="3" name="object 3"/>
          <p:cNvSpPr txBox="1"/>
          <p:nvPr/>
        </p:nvSpPr>
        <p:spPr>
          <a:xfrm>
            <a:off x="150367" y="910666"/>
            <a:ext cx="8703310" cy="4204997"/>
          </a:xfrm>
          <a:prstGeom prst="rect">
            <a:avLst/>
          </a:prstGeom>
        </p:spPr>
        <p:txBody>
          <a:bodyPr vert="horz" wrap="square" lIns="0" tIns="13970" rIns="0" bIns="0" rtlCol="0">
            <a:spAutoFit/>
          </a:bodyPr>
          <a:lstStyle/>
          <a:p>
            <a:pPr marL="12700" marR="651510" algn="just">
              <a:lnSpc>
                <a:spcPct val="100000"/>
              </a:lnSpc>
              <a:spcBef>
                <a:spcPts val="110"/>
              </a:spcBef>
            </a:pPr>
            <a:r>
              <a:rPr sz="2800" dirty="0">
                <a:latin typeface="Comic Sans MS"/>
                <a:cs typeface="Comic Sans MS"/>
              </a:rPr>
              <a:t>*</a:t>
            </a:r>
            <a:r>
              <a:rPr sz="2400" dirty="0">
                <a:latin typeface="Comic Sans MS"/>
                <a:cs typeface="Comic Sans MS"/>
              </a:rPr>
              <a:t>Do</a:t>
            </a:r>
            <a:r>
              <a:rPr sz="2400" spc="-5" dirty="0">
                <a:latin typeface="Comic Sans MS"/>
                <a:cs typeface="Comic Sans MS"/>
              </a:rPr>
              <a:t> </a:t>
            </a:r>
            <a:r>
              <a:rPr sz="2400" dirty="0">
                <a:latin typeface="Comic Sans MS"/>
                <a:cs typeface="Comic Sans MS"/>
              </a:rPr>
              <a:t>not</a:t>
            </a:r>
            <a:r>
              <a:rPr sz="2400" spc="-30" dirty="0">
                <a:latin typeface="Comic Sans MS"/>
                <a:cs typeface="Comic Sans MS"/>
              </a:rPr>
              <a:t> </a:t>
            </a:r>
            <a:r>
              <a:rPr sz="2400" dirty="0">
                <a:latin typeface="Comic Sans MS"/>
                <a:cs typeface="Comic Sans MS"/>
              </a:rPr>
              <a:t>panic</a:t>
            </a:r>
            <a:r>
              <a:rPr sz="2400" spc="-30" dirty="0">
                <a:latin typeface="Comic Sans MS"/>
                <a:cs typeface="Comic Sans MS"/>
              </a:rPr>
              <a:t> </a:t>
            </a:r>
            <a:r>
              <a:rPr sz="2400" dirty="0">
                <a:latin typeface="Comic Sans MS"/>
                <a:cs typeface="Comic Sans MS"/>
              </a:rPr>
              <a:t>yourself,</a:t>
            </a:r>
            <a:r>
              <a:rPr sz="2400" spc="-40" dirty="0">
                <a:latin typeface="Comic Sans MS"/>
                <a:cs typeface="Comic Sans MS"/>
              </a:rPr>
              <a:t> </a:t>
            </a:r>
            <a:r>
              <a:rPr sz="2400" dirty="0">
                <a:latin typeface="Comic Sans MS"/>
                <a:cs typeface="Comic Sans MS"/>
              </a:rPr>
              <a:t>as</a:t>
            </a:r>
            <a:r>
              <a:rPr sz="2400" spc="-10" dirty="0">
                <a:latin typeface="Comic Sans MS"/>
                <a:cs typeface="Comic Sans MS"/>
              </a:rPr>
              <a:t> </a:t>
            </a:r>
            <a:r>
              <a:rPr sz="2400" dirty="0">
                <a:latin typeface="Comic Sans MS"/>
                <a:cs typeface="Comic Sans MS"/>
              </a:rPr>
              <a:t>this</a:t>
            </a:r>
            <a:r>
              <a:rPr sz="2400" spc="-30" dirty="0">
                <a:latin typeface="Comic Sans MS"/>
                <a:cs typeface="Comic Sans MS"/>
              </a:rPr>
              <a:t> </a:t>
            </a:r>
            <a:r>
              <a:rPr sz="2400" dirty="0">
                <a:latin typeface="Comic Sans MS"/>
                <a:cs typeface="Comic Sans MS"/>
              </a:rPr>
              <a:t>will</a:t>
            </a:r>
            <a:r>
              <a:rPr sz="2400" spc="-30" dirty="0">
                <a:latin typeface="Comic Sans MS"/>
                <a:cs typeface="Comic Sans MS"/>
              </a:rPr>
              <a:t> </a:t>
            </a:r>
            <a:r>
              <a:rPr sz="2400" dirty="0">
                <a:latin typeface="Comic Sans MS"/>
                <a:cs typeface="Comic Sans MS"/>
              </a:rPr>
              <a:t>make</a:t>
            </a:r>
            <a:r>
              <a:rPr sz="2400" spc="-35" dirty="0">
                <a:latin typeface="Comic Sans MS"/>
                <a:cs typeface="Comic Sans MS"/>
              </a:rPr>
              <a:t> </a:t>
            </a:r>
            <a:r>
              <a:rPr sz="2400" spc="-10" dirty="0">
                <a:latin typeface="Comic Sans MS"/>
                <a:cs typeface="Comic Sans MS"/>
              </a:rPr>
              <a:t>learning </a:t>
            </a:r>
            <a:r>
              <a:rPr sz="2400" dirty="0">
                <a:latin typeface="Comic Sans MS"/>
                <a:cs typeface="Comic Sans MS"/>
              </a:rPr>
              <a:t>stressful</a:t>
            </a:r>
            <a:r>
              <a:rPr sz="2400" spc="-45" dirty="0">
                <a:latin typeface="Comic Sans MS"/>
                <a:cs typeface="Comic Sans MS"/>
              </a:rPr>
              <a:t> </a:t>
            </a:r>
            <a:r>
              <a:rPr sz="2400" dirty="0">
                <a:latin typeface="Comic Sans MS"/>
                <a:cs typeface="Comic Sans MS"/>
              </a:rPr>
              <a:t>and</a:t>
            </a:r>
            <a:r>
              <a:rPr sz="2400" spc="-20" dirty="0">
                <a:latin typeface="Comic Sans MS"/>
                <a:cs typeface="Comic Sans MS"/>
              </a:rPr>
              <a:t> </a:t>
            </a:r>
            <a:r>
              <a:rPr sz="2400" dirty="0">
                <a:latin typeface="Comic Sans MS"/>
                <a:cs typeface="Comic Sans MS"/>
              </a:rPr>
              <a:t>difficult</a:t>
            </a:r>
            <a:r>
              <a:rPr sz="2400" spc="-50" dirty="0">
                <a:latin typeface="Comic Sans MS"/>
                <a:cs typeface="Comic Sans MS"/>
              </a:rPr>
              <a:t> </a:t>
            </a:r>
            <a:r>
              <a:rPr sz="2400" dirty="0">
                <a:latin typeface="Comic Sans MS"/>
                <a:cs typeface="Comic Sans MS"/>
              </a:rPr>
              <a:t>for</a:t>
            </a:r>
            <a:r>
              <a:rPr sz="2400" spc="-20" dirty="0">
                <a:latin typeface="Comic Sans MS"/>
                <a:cs typeface="Comic Sans MS"/>
              </a:rPr>
              <a:t> </a:t>
            </a:r>
            <a:r>
              <a:rPr sz="2400" dirty="0">
                <a:latin typeface="Comic Sans MS"/>
                <a:cs typeface="Comic Sans MS"/>
              </a:rPr>
              <a:t>them.</a:t>
            </a:r>
            <a:r>
              <a:rPr sz="2400" spc="-45" dirty="0">
                <a:latin typeface="Comic Sans MS"/>
                <a:cs typeface="Comic Sans MS"/>
              </a:rPr>
              <a:t> </a:t>
            </a:r>
            <a:r>
              <a:rPr sz="2400" dirty="0">
                <a:latin typeface="Comic Sans MS"/>
                <a:cs typeface="Comic Sans MS"/>
              </a:rPr>
              <a:t>Reassure</a:t>
            </a:r>
            <a:r>
              <a:rPr sz="2400" spc="-45" dirty="0">
                <a:latin typeface="Comic Sans MS"/>
                <a:cs typeface="Comic Sans MS"/>
              </a:rPr>
              <a:t> </a:t>
            </a:r>
            <a:r>
              <a:rPr sz="2400" spc="-20" dirty="0">
                <a:latin typeface="Comic Sans MS"/>
                <a:cs typeface="Comic Sans MS"/>
              </a:rPr>
              <a:t>them </a:t>
            </a:r>
            <a:r>
              <a:rPr sz="2400" dirty="0">
                <a:latin typeface="Comic Sans MS"/>
                <a:cs typeface="Comic Sans MS"/>
              </a:rPr>
              <a:t>there</a:t>
            </a:r>
            <a:r>
              <a:rPr sz="2400" spc="-10" dirty="0">
                <a:latin typeface="Comic Sans MS"/>
                <a:cs typeface="Comic Sans MS"/>
              </a:rPr>
              <a:t> </a:t>
            </a:r>
            <a:r>
              <a:rPr sz="2400" dirty="0">
                <a:latin typeface="Comic Sans MS"/>
                <a:cs typeface="Comic Sans MS"/>
              </a:rPr>
              <a:t>is</a:t>
            </a:r>
            <a:r>
              <a:rPr sz="2400" spc="-25" dirty="0">
                <a:latin typeface="Comic Sans MS"/>
                <a:cs typeface="Comic Sans MS"/>
              </a:rPr>
              <a:t> </a:t>
            </a:r>
            <a:r>
              <a:rPr sz="2400" dirty="0">
                <a:latin typeface="Comic Sans MS"/>
                <a:cs typeface="Comic Sans MS"/>
              </a:rPr>
              <a:t>nothing</a:t>
            </a:r>
            <a:r>
              <a:rPr sz="2400" spc="-40" dirty="0">
                <a:latin typeface="Comic Sans MS"/>
                <a:cs typeface="Comic Sans MS"/>
              </a:rPr>
              <a:t> </a:t>
            </a:r>
            <a:r>
              <a:rPr sz="2400" dirty="0">
                <a:latin typeface="Comic Sans MS"/>
                <a:cs typeface="Comic Sans MS"/>
              </a:rPr>
              <a:t>to</a:t>
            </a:r>
            <a:r>
              <a:rPr sz="2400" spc="-25" dirty="0">
                <a:latin typeface="Comic Sans MS"/>
                <a:cs typeface="Comic Sans MS"/>
              </a:rPr>
              <a:t> </a:t>
            </a:r>
            <a:r>
              <a:rPr sz="2400" dirty="0">
                <a:latin typeface="Comic Sans MS"/>
                <a:cs typeface="Comic Sans MS"/>
              </a:rPr>
              <a:t>worry about</a:t>
            </a:r>
            <a:r>
              <a:rPr sz="2400" spc="-30" dirty="0">
                <a:latin typeface="Comic Sans MS"/>
                <a:cs typeface="Comic Sans MS"/>
              </a:rPr>
              <a:t> </a:t>
            </a:r>
            <a:r>
              <a:rPr sz="2400" dirty="0">
                <a:latin typeface="Comic Sans MS"/>
                <a:cs typeface="Comic Sans MS"/>
              </a:rPr>
              <a:t>and</a:t>
            </a:r>
            <a:r>
              <a:rPr sz="2400" spc="-25" dirty="0">
                <a:latin typeface="Comic Sans MS"/>
                <a:cs typeface="Comic Sans MS"/>
              </a:rPr>
              <a:t> </a:t>
            </a:r>
            <a:r>
              <a:rPr sz="2400" dirty="0">
                <a:latin typeface="Comic Sans MS"/>
                <a:cs typeface="Comic Sans MS"/>
              </a:rPr>
              <a:t>to</a:t>
            </a:r>
            <a:r>
              <a:rPr sz="2400" spc="-5" dirty="0">
                <a:latin typeface="Comic Sans MS"/>
                <a:cs typeface="Comic Sans MS"/>
              </a:rPr>
              <a:t> </a:t>
            </a:r>
            <a:r>
              <a:rPr sz="2400" dirty="0">
                <a:latin typeface="Comic Sans MS"/>
                <a:cs typeface="Comic Sans MS"/>
              </a:rPr>
              <a:t>try</a:t>
            </a:r>
            <a:r>
              <a:rPr sz="2400" spc="5" dirty="0">
                <a:latin typeface="Comic Sans MS"/>
                <a:cs typeface="Comic Sans MS"/>
              </a:rPr>
              <a:t> </a:t>
            </a:r>
            <a:r>
              <a:rPr sz="2400" spc="-10" dirty="0">
                <a:latin typeface="Comic Sans MS"/>
                <a:cs typeface="Comic Sans MS"/>
              </a:rPr>
              <a:t>their </a:t>
            </a:r>
            <a:r>
              <a:rPr sz="2400" dirty="0">
                <a:latin typeface="Comic Sans MS"/>
                <a:cs typeface="Comic Sans MS"/>
              </a:rPr>
              <a:t>best.</a:t>
            </a:r>
            <a:r>
              <a:rPr sz="2400" spc="-30" dirty="0">
                <a:latin typeface="Comic Sans MS"/>
                <a:cs typeface="Comic Sans MS"/>
              </a:rPr>
              <a:t> </a:t>
            </a:r>
            <a:r>
              <a:rPr sz="2400" dirty="0">
                <a:latin typeface="Comic Sans MS"/>
                <a:cs typeface="Comic Sans MS"/>
              </a:rPr>
              <a:t>Praise</a:t>
            </a:r>
            <a:r>
              <a:rPr sz="2400" spc="-25" dirty="0">
                <a:latin typeface="Comic Sans MS"/>
                <a:cs typeface="Comic Sans MS"/>
              </a:rPr>
              <a:t> </a:t>
            </a:r>
            <a:r>
              <a:rPr sz="2400" dirty="0">
                <a:latin typeface="Comic Sans MS"/>
                <a:cs typeface="Comic Sans MS"/>
              </a:rPr>
              <a:t>and</a:t>
            </a:r>
            <a:r>
              <a:rPr sz="2400" spc="-45" dirty="0">
                <a:latin typeface="Comic Sans MS"/>
                <a:cs typeface="Comic Sans MS"/>
              </a:rPr>
              <a:t> </a:t>
            </a:r>
            <a:r>
              <a:rPr sz="2400" spc="-10" dirty="0">
                <a:latin typeface="Comic Sans MS"/>
                <a:cs typeface="Comic Sans MS"/>
              </a:rPr>
              <a:t>encourage!</a:t>
            </a:r>
            <a:endParaRPr sz="2400" dirty="0">
              <a:latin typeface="Comic Sans MS"/>
              <a:cs typeface="Comic Sans MS"/>
            </a:endParaRPr>
          </a:p>
          <a:p>
            <a:pPr marL="12700">
              <a:lnSpc>
                <a:spcPct val="100000"/>
              </a:lnSpc>
              <a:spcBef>
                <a:spcPts val="3365"/>
              </a:spcBef>
            </a:pPr>
            <a:r>
              <a:rPr sz="2400" dirty="0">
                <a:latin typeface="Comic Sans MS"/>
                <a:cs typeface="Comic Sans MS"/>
              </a:rPr>
              <a:t>*Teachers</a:t>
            </a:r>
            <a:r>
              <a:rPr sz="2400" spc="-60" dirty="0">
                <a:latin typeface="Comic Sans MS"/>
                <a:cs typeface="Comic Sans MS"/>
              </a:rPr>
              <a:t> </a:t>
            </a:r>
            <a:r>
              <a:rPr sz="2400" dirty="0">
                <a:latin typeface="Comic Sans MS"/>
                <a:cs typeface="Comic Sans MS"/>
              </a:rPr>
              <a:t>carry</a:t>
            </a:r>
            <a:r>
              <a:rPr sz="2400" spc="-10" dirty="0">
                <a:latin typeface="Comic Sans MS"/>
                <a:cs typeface="Comic Sans MS"/>
              </a:rPr>
              <a:t> </a:t>
            </a:r>
            <a:r>
              <a:rPr sz="2400" dirty="0">
                <a:latin typeface="Comic Sans MS"/>
                <a:cs typeface="Comic Sans MS"/>
              </a:rPr>
              <a:t>out</a:t>
            </a:r>
            <a:r>
              <a:rPr sz="2400" spc="-30" dirty="0">
                <a:latin typeface="Comic Sans MS"/>
                <a:cs typeface="Comic Sans MS"/>
              </a:rPr>
              <a:t> </a:t>
            </a:r>
            <a:r>
              <a:rPr sz="2400" dirty="0">
                <a:latin typeface="Comic Sans MS"/>
                <a:cs typeface="Comic Sans MS"/>
              </a:rPr>
              <a:t>these</a:t>
            </a:r>
            <a:r>
              <a:rPr sz="2400" spc="-35" dirty="0">
                <a:latin typeface="Comic Sans MS"/>
                <a:cs typeface="Comic Sans MS"/>
              </a:rPr>
              <a:t> </a:t>
            </a:r>
            <a:r>
              <a:rPr sz="2400" dirty="0">
                <a:latin typeface="Comic Sans MS"/>
                <a:cs typeface="Comic Sans MS"/>
              </a:rPr>
              <a:t>sorts</a:t>
            </a:r>
            <a:r>
              <a:rPr sz="2400" spc="-10" dirty="0">
                <a:latin typeface="Comic Sans MS"/>
                <a:cs typeface="Comic Sans MS"/>
              </a:rPr>
              <a:t> </a:t>
            </a:r>
            <a:r>
              <a:rPr sz="2400" dirty="0">
                <a:latin typeface="Comic Sans MS"/>
                <a:cs typeface="Comic Sans MS"/>
              </a:rPr>
              <a:t>of</a:t>
            </a:r>
            <a:r>
              <a:rPr sz="2400" spc="-20" dirty="0">
                <a:latin typeface="Comic Sans MS"/>
                <a:cs typeface="Comic Sans MS"/>
              </a:rPr>
              <a:t> </a:t>
            </a:r>
            <a:r>
              <a:rPr sz="2400" spc="-10" dirty="0">
                <a:latin typeface="Comic Sans MS"/>
                <a:cs typeface="Comic Sans MS"/>
              </a:rPr>
              <a:t>assessments</a:t>
            </a:r>
            <a:endParaRPr sz="2400" dirty="0">
              <a:latin typeface="Comic Sans MS"/>
              <a:cs typeface="Comic Sans MS"/>
            </a:endParaRPr>
          </a:p>
          <a:p>
            <a:pPr marL="12700" marR="154305">
              <a:lnSpc>
                <a:spcPct val="100000"/>
              </a:lnSpc>
              <a:spcBef>
                <a:spcPts val="5"/>
              </a:spcBef>
            </a:pPr>
            <a:r>
              <a:rPr sz="2400" dirty="0">
                <a:latin typeface="Comic Sans MS"/>
                <a:cs typeface="Comic Sans MS"/>
              </a:rPr>
              <a:t>regularly</a:t>
            </a:r>
            <a:r>
              <a:rPr sz="2400" spc="-20" dirty="0">
                <a:latin typeface="Comic Sans MS"/>
                <a:cs typeface="Comic Sans MS"/>
              </a:rPr>
              <a:t> </a:t>
            </a:r>
            <a:r>
              <a:rPr sz="2400" dirty="0">
                <a:latin typeface="Comic Sans MS"/>
                <a:cs typeface="Comic Sans MS"/>
              </a:rPr>
              <a:t>throughout</a:t>
            </a:r>
            <a:r>
              <a:rPr sz="2400" spc="-65" dirty="0">
                <a:latin typeface="Comic Sans MS"/>
                <a:cs typeface="Comic Sans MS"/>
              </a:rPr>
              <a:t> </a:t>
            </a:r>
            <a:r>
              <a:rPr sz="2400" dirty="0">
                <a:latin typeface="Comic Sans MS"/>
                <a:cs typeface="Comic Sans MS"/>
              </a:rPr>
              <a:t>children’s</a:t>
            </a:r>
            <a:r>
              <a:rPr sz="2400" spc="-50" dirty="0">
                <a:latin typeface="Comic Sans MS"/>
                <a:cs typeface="Comic Sans MS"/>
              </a:rPr>
              <a:t> </a:t>
            </a:r>
            <a:r>
              <a:rPr sz="2400" dirty="0">
                <a:latin typeface="Comic Sans MS"/>
                <a:cs typeface="Comic Sans MS"/>
              </a:rPr>
              <a:t>school</a:t>
            </a:r>
            <a:r>
              <a:rPr sz="2400" spc="-45" dirty="0">
                <a:latin typeface="Comic Sans MS"/>
                <a:cs typeface="Comic Sans MS"/>
              </a:rPr>
              <a:t> </a:t>
            </a:r>
            <a:r>
              <a:rPr sz="2400" dirty="0">
                <a:latin typeface="Comic Sans MS"/>
                <a:cs typeface="Comic Sans MS"/>
              </a:rPr>
              <a:t>lives,</a:t>
            </a:r>
            <a:r>
              <a:rPr sz="2400" spc="-20" dirty="0">
                <a:latin typeface="Comic Sans MS"/>
                <a:cs typeface="Comic Sans MS"/>
              </a:rPr>
              <a:t> </a:t>
            </a:r>
            <a:r>
              <a:rPr sz="2400" dirty="0">
                <a:latin typeface="Comic Sans MS"/>
                <a:cs typeface="Comic Sans MS"/>
              </a:rPr>
              <a:t>so</a:t>
            </a:r>
            <a:r>
              <a:rPr sz="2400" spc="-10" dirty="0">
                <a:latin typeface="Comic Sans MS"/>
                <a:cs typeface="Comic Sans MS"/>
              </a:rPr>
              <a:t> </a:t>
            </a:r>
            <a:r>
              <a:rPr sz="2400" spc="-20" dirty="0">
                <a:latin typeface="Comic Sans MS"/>
                <a:cs typeface="Comic Sans MS"/>
              </a:rPr>
              <a:t>they </a:t>
            </a:r>
            <a:r>
              <a:rPr sz="2400" dirty="0">
                <a:latin typeface="Comic Sans MS"/>
                <a:cs typeface="Comic Sans MS"/>
              </a:rPr>
              <a:t>are</a:t>
            </a:r>
            <a:r>
              <a:rPr sz="2400" spc="-10" dirty="0">
                <a:latin typeface="Comic Sans MS"/>
                <a:cs typeface="Comic Sans MS"/>
              </a:rPr>
              <a:t> </a:t>
            </a:r>
            <a:r>
              <a:rPr sz="2400" dirty="0">
                <a:latin typeface="Comic Sans MS"/>
                <a:cs typeface="Comic Sans MS"/>
              </a:rPr>
              <a:t>used</a:t>
            </a:r>
            <a:r>
              <a:rPr sz="2400" spc="-25" dirty="0">
                <a:latin typeface="Comic Sans MS"/>
                <a:cs typeface="Comic Sans MS"/>
              </a:rPr>
              <a:t> </a:t>
            </a:r>
            <a:r>
              <a:rPr sz="2400" dirty="0">
                <a:latin typeface="Comic Sans MS"/>
                <a:cs typeface="Comic Sans MS"/>
              </a:rPr>
              <a:t>to</a:t>
            </a:r>
            <a:r>
              <a:rPr sz="2400" spc="-10" dirty="0">
                <a:latin typeface="Comic Sans MS"/>
                <a:cs typeface="Comic Sans MS"/>
              </a:rPr>
              <a:t> </a:t>
            </a:r>
            <a:r>
              <a:rPr sz="2400" dirty="0">
                <a:latin typeface="Comic Sans MS"/>
                <a:cs typeface="Comic Sans MS"/>
              </a:rPr>
              <a:t>and</a:t>
            </a:r>
            <a:r>
              <a:rPr sz="2400" spc="-20" dirty="0">
                <a:latin typeface="Comic Sans MS"/>
                <a:cs typeface="Comic Sans MS"/>
              </a:rPr>
              <a:t> </a:t>
            </a:r>
            <a:r>
              <a:rPr sz="2400" dirty="0">
                <a:latin typeface="Comic Sans MS"/>
                <a:cs typeface="Comic Sans MS"/>
              </a:rPr>
              <a:t>well</a:t>
            </a:r>
            <a:r>
              <a:rPr sz="2400" spc="-35" dirty="0">
                <a:latin typeface="Comic Sans MS"/>
                <a:cs typeface="Comic Sans MS"/>
              </a:rPr>
              <a:t> </a:t>
            </a:r>
            <a:r>
              <a:rPr sz="2400" dirty="0">
                <a:latin typeface="Comic Sans MS"/>
                <a:cs typeface="Comic Sans MS"/>
              </a:rPr>
              <a:t>prepared</a:t>
            </a:r>
            <a:r>
              <a:rPr sz="2400" spc="-35" dirty="0">
                <a:latin typeface="Comic Sans MS"/>
                <a:cs typeface="Comic Sans MS"/>
              </a:rPr>
              <a:t> </a:t>
            </a:r>
            <a:r>
              <a:rPr sz="2400" dirty="0">
                <a:latin typeface="Comic Sans MS"/>
                <a:cs typeface="Comic Sans MS"/>
              </a:rPr>
              <a:t>for</a:t>
            </a:r>
            <a:r>
              <a:rPr sz="2400" spc="-5" dirty="0">
                <a:latin typeface="Comic Sans MS"/>
                <a:cs typeface="Comic Sans MS"/>
              </a:rPr>
              <a:t> </a:t>
            </a:r>
            <a:r>
              <a:rPr sz="2400" dirty="0">
                <a:latin typeface="Comic Sans MS"/>
                <a:cs typeface="Comic Sans MS"/>
              </a:rPr>
              <a:t>SATs.</a:t>
            </a:r>
            <a:r>
              <a:rPr sz="2400" spc="-35" dirty="0">
                <a:latin typeface="Comic Sans MS"/>
                <a:cs typeface="Comic Sans MS"/>
              </a:rPr>
              <a:t> </a:t>
            </a:r>
            <a:r>
              <a:rPr sz="2400" dirty="0">
                <a:latin typeface="Comic Sans MS"/>
                <a:cs typeface="Comic Sans MS"/>
              </a:rPr>
              <a:t>You</a:t>
            </a:r>
            <a:r>
              <a:rPr sz="2400" spc="-50" dirty="0">
                <a:latin typeface="Comic Sans MS"/>
                <a:cs typeface="Comic Sans MS"/>
              </a:rPr>
              <a:t> </a:t>
            </a:r>
            <a:r>
              <a:rPr sz="2400" spc="-25" dirty="0">
                <a:latin typeface="Comic Sans MS"/>
                <a:cs typeface="Comic Sans MS"/>
              </a:rPr>
              <a:t>can </a:t>
            </a:r>
            <a:r>
              <a:rPr sz="2400" dirty="0">
                <a:latin typeface="Comic Sans MS"/>
                <a:cs typeface="Comic Sans MS"/>
              </a:rPr>
              <a:t>help</a:t>
            </a:r>
            <a:r>
              <a:rPr sz="2400" spc="-50" dirty="0">
                <a:latin typeface="Comic Sans MS"/>
                <a:cs typeface="Comic Sans MS"/>
              </a:rPr>
              <a:t> </a:t>
            </a:r>
            <a:r>
              <a:rPr sz="2400" dirty="0">
                <a:latin typeface="Comic Sans MS"/>
                <a:cs typeface="Comic Sans MS"/>
              </a:rPr>
              <a:t>by</a:t>
            </a:r>
            <a:r>
              <a:rPr sz="2400" spc="10" dirty="0">
                <a:latin typeface="Comic Sans MS"/>
                <a:cs typeface="Comic Sans MS"/>
              </a:rPr>
              <a:t> </a:t>
            </a:r>
            <a:r>
              <a:rPr sz="2400" dirty="0">
                <a:latin typeface="Comic Sans MS"/>
                <a:cs typeface="Comic Sans MS"/>
              </a:rPr>
              <a:t>supporting</a:t>
            </a:r>
            <a:r>
              <a:rPr sz="2400" spc="-85" dirty="0">
                <a:latin typeface="Comic Sans MS"/>
                <a:cs typeface="Comic Sans MS"/>
              </a:rPr>
              <a:t> </a:t>
            </a:r>
            <a:r>
              <a:rPr sz="2400" dirty="0">
                <a:latin typeface="Comic Sans MS"/>
                <a:cs typeface="Comic Sans MS"/>
              </a:rPr>
              <a:t>your</a:t>
            </a:r>
            <a:r>
              <a:rPr sz="2400" spc="-45" dirty="0">
                <a:latin typeface="Comic Sans MS"/>
                <a:cs typeface="Comic Sans MS"/>
              </a:rPr>
              <a:t> </a:t>
            </a:r>
            <a:r>
              <a:rPr sz="2400" dirty="0">
                <a:latin typeface="Comic Sans MS"/>
                <a:cs typeface="Comic Sans MS"/>
              </a:rPr>
              <a:t>child</a:t>
            </a:r>
            <a:r>
              <a:rPr sz="2400" spc="-25" dirty="0">
                <a:latin typeface="Comic Sans MS"/>
                <a:cs typeface="Comic Sans MS"/>
              </a:rPr>
              <a:t> </a:t>
            </a:r>
            <a:r>
              <a:rPr sz="2400" dirty="0">
                <a:latin typeface="Comic Sans MS"/>
                <a:cs typeface="Comic Sans MS"/>
              </a:rPr>
              <a:t>with</a:t>
            </a:r>
            <a:r>
              <a:rPr sz="2400" spc="-50" dirty="0">
                <a:latin typeface="Comic Sans MS"/>
                <a:cs typeface="Comic Sans MS"/>
              </a:rPr>
              <a:t> </a:t>
            </a:r>
            <a:r>
              <a:rPr sz="2400" dirty="0">
                <a:latin typeface="Comic Sans MS"/>
                <a:cs typeface="Comic Sans MS"/>
              </a:rPr>
              <a:t>their</a:t>
            </a:r>
            <a:r>
              <a:rPr sz="2400" spc="-15" dirty="0">
                <a:latin typeface="Comic Sans MS"/>
                <a:cs typeface="Comic Sans MS"/>
              </a:rPr>
              <a:t> </a:t>
            </a:r>
            <a:r>
              <a:rPr sz="2400" spc="-10" dirty="0">
                <a:latin typeface="Comic Sans MS"/>
                <a:cs typeface="Comic Sans MS"/>
              </a:rPr>
              <a:t>homework.</a:t>
            </a:r>
            <a:endParaRPr sz="2400" dirty="0">
              <a:latin typeface="Comic Sans MS"/>
              <a:cs typeface="Comic Sans MS"/>
            </a:endParaRPr>
          </a:p>
          <a:p>
            <a:pPr marL="12700" marR="5080">
              <a:lnSpc>
                <a:spcPct val="100000"/>
              </a:lnSpc>
              <a:spcBef>
                <a:spcPts val="5"/>
              </a:spcBef>
            </a:pPr>
            <a:r>
              <a:rPr sz="2400" b="1" dirty="0">
                <a:latin typeface="Comic Sans MS"/>
                <a:cs typeface="Comic Sans MS"/>
              </a:rPr>
              <a:t>Daily</a:t>
            </a:r>
            <a:r>
              <a:rPr sz="2400" b="1" spc="-30" dirty="0">
                <a:latin typeface="Comic Sans MS"/>
                <a:cs typeface="Comic Sans MS"/>
              </a:rPr>
              <a:t> </a:t>
            </a:r>
            <a:r>
              <a:rPr sz="2400" b="1" dirty="0">
                <a:latin typeface="Comic Sans MS"/>
                <a:cs typeface="Comic Sans MS"/>
              </a:rPr>
              <a:t>reading</a:t>
            </a:r>
            <a:r>
              <a:rPr sz="2400" b="1" spc="-50" dirty="0">
                <a:latin typeface="Comic Sans MS"/>
                <a:cs typeface="Comic Sans MS"/>
              </a:rPr>
              <a:t> </a:t>
            </a:r>
            <a:r>
              <a:rPr sz="2400" dirty="0">
                <a:latin typeface="Comic Sans MS"/>
                <a:cs typeface="Comic Sans MS"/>
              </a:rPr>
              <a:t>is</a:t>
            </a:r>
            <a:r>
              <a:rPr sz="2400" spc="-30" dirty="0">
                <a:latin typeface="Comic Sans MS"/>
                <a:cs typeface="Comic Sans MS"/>
              </a:rPr>
              <a:t> </a:t>
            </a:r>
            <a:r>
              <a:rPr sz="2400" dirty="0">
                <a:latin typeface="Comic Sans MS"/>
                <a:cs typeface="Comic Sans MS"/>
              </a:rPr>
              <a:t>particularly</a:t>
            </a:r>
            <a:r>
              <a:rPr sz="2400" spc="-70" dirty="0">
                <a:latin typeface="Comic Sans MS"/>
                <a:cs typeface="Comic Sans MS"/>
              </a:rPr>
              <a:t> </a:t>
            </a:r>
            <a:r>
              <a:rPr sz="2400" dirty="0">
                <a:latin typeface="Comic Sans MS"/>
                <a:cs typeface="Comic Sans MS"/>
              </a:rPr>
              <a:t>invaluable,</a:t>
            </a:r>
            <a:r>
              <a:rPr sz="2400" spc="-55" dirty="0">
                <a:latin typeface="Comic Sans MS"/>
                <a:cs typeface="Comic Sans MS"/>
              </a:rPr>
              <a:t> </a:t>
            </a:r>
            <a:r>
              <a:rPr sz="2400" dirty="0">
                <a:latin typeface="Comic Sans MS"/>
                <a:cs typeface="Comic Sans MS"/>
              </a:rPr>
              <a:t>in</a:t>
            </a:r>
            <a:r>
              <a:rPr sz="2400" spc="-30" dirty="0">
                <a:latin typeface="Comic Sans MS"/>
                <a:cs typeface="Comic Sans MS"/>
              </a:rPr>
              <a:t> </a:t>
            </a:r>
            <a:r>
              <a:rPr sz="2400" dirty="0">
                <a:latin typeface="Comic Sans MS"/>
                <a:cs typeface="Comic Sans MS"/>
              </a:rPr>
              <a:t>addition</a:t>
            </a:r>
            <a:r>
              <a:rPr sz="2400" spc="-80" dirty="0">
                <a:latin typeface="Comic Sans MS"/>
                <a:cs typeface="Comic Sans MS"/>
              </a:rPr>
              <a:t> </a:t>
            </a:r>
            <a:r>
              <a:rPr sz="2400" spc="-25" dirty="0">
                <a:latin typeface="Comic Sans MS"/>
                <a:cs typeface="Comic Sans MS"/>
              </a:rPr>
              <a:t>to </a:t>
            </a:r>
            <a:r>
              <a:rPr sz="2400" dirty="0">
                <a:latin typeface="Comic Sans MS"/>
                <a:cs typeface="Comic Sans MS"/>
              </a:rPr>
              <a:t>keeping</a:t>
            </a:r>
            <a:r>
              <a:rPr sz="2400" spc="-55" dirty="0">
                <a:latin typeface="Comic Sans MS"/>
                <a:cs typeface="Comic Sans MS"/>
              </a:rPr>
              <a:t> </a:t>
            </a:r>
            <a:r>
              <a:rPr sz="2400" dirty="0">
                <a:latin typeface="Comic Sans MS"/>
                <a:cs typeface="Comic Sans MS"/>
              </a:rPr>
              <a:t>maths</a:t>
            </a:r>
            <a:r>
              <a:rPr sz="2400" spc="-25" dirty="0">
                <a:latin typeface="Comic Sans MS"/>
                <a:cs typeface="Comic Sans MS"/>
              </a:rPr>
              <a:t> </a:t>
            </a:r>
            <a:r>
              <a:rPr sz="2400" dirty="0">
                <a:latin typeface="Comic Sans MS"/>
                <a:cs typeface="Comic Sans MS"/>
              </a:rPr>
              <a:t>skills</a:t>
            </a:r>
            <a:r>
              <a:rPr sz="2400" spc="-40" dirty="0">
                <a:latin typeface="Comic Sans MS"/>
                <a:cs typeface="Comic Sans MS"/>
              </a:rPr>
              <a:t> </a:t>
            </a:r>
            <a:r>
              <a:rPr sz="2400" dirty="0">
                <a:latin typeface="Comic Sans MS"/>
                <a:cs typeface="Comic Sans MS"/>
              </a:rPr>
              <a:t>ticking</a:t>
            </a:r>
            <a:r>
              <a:rPr sz="2400" spc="-30" dirty="0">
                <a:latin typeface="Comic Sans MS"/>
                <a:cs typeface="Comic Sans MS"/>
              </a:rPr>
              <a:t> </a:t>
            </a:r>
            <a:r>
              <a:rPr sz="2400" dirty="0">
                <a:latin typeface="Comic Sans MS"/>
                <a:cs typeface="Comic Sans MS"/>
              </a:rPr>
              <a:t>over</a:t>
            </a:r>
            <a:r>
              <a:rPr sz="2400" spc="-5" dirty="0">
                <a:latin typeface="Comic Sans MS"/>
                <a:cs typeface="Comic Sans MS"/>
              </a:rPr>
              <a:t> </a:t>
            </a:r>
            <a:r>
              <a:rPr sz="2400" dirty="0">
                <a:latin typeface="Comic Sans MS"/>
                <a:cs typeface="Comic Sans MS"/>
              </a:rPr>
              <a:t>in</a:t>
            </a:r>
            <a:r>
              <a:rPr sz="2400" spc="-40" dirty="0">
                <a:latin typeface="Comic Sans MS"/>
                <a:cs typeface="Comic Sans MS"/>
              </a:rPr>
              <a:t> </a:t>
            </a:r>
            <a:r>
              <a:rPr sz="2400" dirty="0">
                <a:latin typeface="Comic Sans MS"/>
                <a:cs typeface="Comic Sans MS"/>
              </a:rPr>
              <a:t>our</a:t>
            </a:r>
            <a:r>
              <a:rPr sz="2400" spc="-35" dirty="0">
                <a:latin typeface="Comic Sans MS"/>
                <a:cs typeface="Comic Sans MS"/>
              </a:rPr>
              <a:t> </a:t>
            </a:r>
            <a:r>
              <a:rPr sz="2400" dirty="0">
                <a:latin typeface="Comic Sans MS"/>
                <a:cs typeface="Comic Sans MS"/>
              </a:rPr>
              <a:t>maths</a:t>
            </a:r>
            <a:r>
              <a:rPr sz="2400" spc="-25" dirty="0">
                <a:latin typeface="Comic Sans MS"/>
                <a:cs typeface="Comic Sans MS"/>
              </a:rPr>
              <a:t> </a:t>
            </a:r>
            <a:r>
              <a:rPr sz="2400" spc="-20" dirty="0">
                <a:latin typeface="Comic Sans MS"/>
                <a:cs typeface="Comic Sans MS"/>
              </a:rPr>
              <a:t>home </a:t>
            </a:r>
            <a:r>
              <a:rPr sz="2400" spc="-10" dirty="0">
                <a:latin typeface="Comic Sans MS"/>
                <a:cs typeface="Comic Sans MS"/>
              </a:rPr>
              <a:t>learning.</a:t>
            </a:r>
            <a:endParaRPr sz="2400" dirty="0">
              <a:latin typeface="Comic Sans MS"/>
              <a:cs typeface="Comic Sans MS"/>
            </a:endParaRPr>
          </a:p>
        </p:txBody>
      </p:sp>
      <p:sp>
        <p:nvSpPr>
          <p:cNvPr id="4" name="object 2"/>
          <p:cNvSpPr txBox="1"/>
          <p:nvPr/>
        </p:nvSpPr>
        <p:spPr>
          <a:xfrm>
            <a:off x="217360" y="5398873"/>
            <a:ext cx="8569325" cy="1183657"/>
          </a:xfrm>
          <a:prstGeom prst="rect">
            <a:avLst/>
          </a:prstGeom>
        </p:spPr>
        <p:txBody>
          <a:bodyPr vert="horz" wrap="square" lIns="0" tIns="13970" rIns="0" bIns="0" rtlCol="0">
            <a:spAutoFit/>
          </a:bodyPr>
          <a:lstStyle/>
          <a:p>
            <a:pPr marL="12700" marR="24130">
              <a:lnSpc>
                <a:spcPct val="100000"/>
              </a:lnSpc>
              <a:spcBef>
                <a:spcPts val="110"/>
              </a:spcBef>
            </a:pPr>
            <a:r>
              <a:rPr sz="2800" dirty="0">
                <a:latin typeface="Comic Sans MS"/>
                <a:cs typeface="Comic Sans MS"/>
              </a:rPr>
              <a:t>*</a:t>
            </a:r>
            <a:r>
              <a:rPr sz="2400" dirty="0">
                <a:latin typeface="Comic Sans MS"/>
                <a:cs typeface="Comic Sans MS"/>
              </a:rPr>
              <a:t>Ensure</a:t>
            </a:r>
            <a:r>
              <a:rPr sz="2400" spc="-55" dirty="0">
                <a:latin typeface="Comic Sans MS"/>
                <a:cs typeface="Comic Sans MS"/>
              </a:rPr>
              <a:t> </a:t>
            </a:r>
            <a:r>
              <a:rPr sz="2400" dirty="0">
                <a:latin typeface="Comic Sans MS"/>
                <a:cs typeface="Comic Sans MS"/>
              </a:rPr>
              <a:t>the</a:t>
            </a:r>
            <a:r>
              <a:rPr sz="2400" spc="-10" dirty="0">
                <a:latin typeface="Comic Sans MS"/>
                <a:cs typeface="Comic Sans MS"/>
              </a:rPr>
              <a:t> </a:t>
            </a:r>
            <a:r>
              <a:rPr sz="2400" dirty="0">
                <a:latin typeface="Comic Sans MS"/>
                <a:cs typeface="Comic Sans MS"/>
              </a:rPr>
              <a:t>best</a:t>
            </a:r>
            <a:r>
              <a:rPr sz="2400" spc="-20" dirty="0">
                <a:latin typeface="Comic Sans MS"/>
                <a:cs typeface="Comic Sans MS"/>
              </a:rPr>
              <a:t> </a:t>
            </a:r>
            <a:r>
              <a:rPr sz="2400" dirty="0">
                <a:latin typeface="Comic Sans MS"/>
                <a:cs typeface="Comic Sans MS"/>
              </a:rPr>
              <a:t>possible</a:t>
            </a:r>
            <a:r>
              <a:rPr sz="2400" spc="-65" dirty="0">
                <a:latin typeface="Comic Sans MS"/>
                <a:cs typeface="Comic Sans MS"/>
              </a:rPr>
              <a:t> </a:t>
            </a:r>
            <a:r>
              <a:rPr sz="2400" dirty="0">
                <a:latin typeface="Comic Sans MS"/>
                <a:cs typeface="Comic Sans MS"/>
              </a:rPr>
              <a:t>attendance</a:t>
            </a:r>
            <a:r>
              <a:rPr sz="2400" spc="-10" dirty="0">
                <a:latin typeface="Comic Sans MS"/>
                <a:cs typeface="Comic Sans MS"/>
              </a:rPr>
              <a:t> </a:t>
            </a:r>
            <a:r>
              <a:rPr sz="2400" dirty="0">
                <a:latin typeface="Comic Sans MS"/>
                <a:cs typeface="Comic Sans MS"/>
              </a:rPr>
              <a:t>at</a:t>
            </a:r>
            <a:r>
              <a:rPr sz="2400" spc="-10" dirty="0">
                <a:latin typeface="Comic Sans MS"/>
                <a:cs typeface="Comic Sans MS"/>
              </a:rPr>
              <a:t> </a:t>
            </a:r>
            <a:r>
              <a:rPr sz="2400" dirty="0">
                <a:latin typeface="Comic Sans MS"/>
                <a:cs typeface="Comic Sans MS"/>
              </a:rPr>
              <a:t>school</a:t>
            </a:r>
            <a:r>
              <a:rPr sz="2400" spc="-80" dirty="0">
                <a:latin typeface="Comic Sans MS"/>
                <a:cs typeface="Comic Sans MS"/>
              </a:rPr>
              <a:t> </a:t>
            </a:r>
            <a:r>
              <a:rPr sz="2400" spc="-25" dirty="0">
                <a:latin typeface="Comic Sans MS"/>
                <a:cs typeface="Comic Sans MS"/>
              </a:rPr>
              <a:t>and </a:t>
            </a:r>
            <a:r>
              <a:rPr sz="2400" dirty="0">
                <a:latin typeface="Comic Sans MS"/>
                <a:cs typeface="Comic Sans MS"/>
              </a:rPr>
              <a:t>make</a:t>
            </a:r>
            <a:r>
              <a:rPr sz="2400" spc="-5" dirty="0">
                <a:latin typeface="Comic Sans MS"/>
                <a:cs typeface="Comic Sans MS"/>
              </a:rPr>
              <a:t> </a:t>
            </a:r>
            <a:r>
              <a:rPr sz="2400" dirty="0">
                <a:latin typeface="Comic Sans MS"/>
                <a:cs typeface="Comic Sans MS"/>
              </a:rPr>
              <a:t>sure</a:t>
            </a:r>
            <a:r>
              <a:rPr sz="2400" spc="-30" dirty="0">
                <a:latin typeface="Comic Sans MS"/>
                <a:cs typeface="Comic Sans MS"/>
              </a:rPr>
              <a:t> </a:t>
            </a:r>
            <a:r>
              <a:rPr sz="2400" dirty="0">
                <a:latin typeface="Comic Sans MS"/>
                <a:cs typeface="Comic Sans MS"/>
              </a:rPr>
              <a:t>your</a:t>
            </a:r>
            <a:r>
              <a:rPr sz="2400" spc="-30" dirty="0">
                <a:latin typeface="Comic Sans MS"/>
                <a:cs typeface="Comic Sans MS"/>
              </a:rPr>
              <a:t> </a:t>
            </a:r>
            <a:r>
              <a:rPr sz="2400" dirty="0">
                <a:latin typeface="Comic Sans MS"/>
                <a:cs typeface="Comic Sans MS"/>
              </a:rPr>
              <a:t>child</a:t>
            </a:r>
            <a:r>
              <a:rPr sz="2400" spc="-50" dirty="0">
                <a:latin typeface="Comic Sans MS"/>
                <a:cs typeface="Comic Sans MS"/>
              </a:rPr>
              <a:t> </a:t>
            </a:r>
            <a:r>
              <a:rPr sz="2400" dirty="0">
                <a:latin typeface="Comic Sans MS"/>
                <a:cs typeface="Comic Sans MS"/>
              </a:rPr>
              <a:t>has</a:t>
            </a:r>
            <a:r>
              <a:rPr sz="2400" spc="-20" dirty="0">
                <a:latin typeface="Comic Sans MS"/>
                <a:cs typeface="Comic Sans MS"/>
              </a:rPr>
              <a:t> </a:t>
            </a:r>
            <a:r>
              <a:rPr sz="2400" dirty="0">
                <a:latin typeface="Comic Sans MS"/>
                <a:cs typeface="Comic Sans MS"/>
              </a:rPr>
              <a:t>a</a:t>
            </a:r>
            <a:r>
              <a:rPr sz="2400" spc="-5" dirty="0">
                <a:latin typeface="Comic Sans MS"/>
                <a:cs typeface="Comic Sans MS"/>
              </a:rPr>
              <a:t> </a:t>
            </a:r>
            <a:r>
              <a:rPr sz="2400" dirty="0">
                <a:latin typeface="Comic Sans MS"/>
                <a:cs typeface="Comic Sans MS"/>
              </a:rPr>
              <a:t>good</a:t>
            </a:r>
            <a:r>
              <a:rPr sz="2400" spc="-45" dirty="0">
                <a:latin typeface="Comic Sans MS"/>
                <a:cs typeface="Comic Sans MS"/>
              </a:rPr>
              <a:t> </a:t>
            </a:r>
            <a:r>
              <a:rPr sz="2400" dirty="0">
                <a:latin typeface="Comic Sans MS"/>
                <a:cs typeface="Comic Sans MS"/>
              </a:rPr>
              <a:t>sleep</a:t>
            </a:r>
            <a:r>
              <a:rPr sz="2400" spc="-25" dirty="0">
                <a:latin typeface="Comic Sans MS"/>
                <a:cs typeface="Comic Sans MS"/>
              </a:rPr>
              <a:t> </a:t>
            </a:r>
            <a:r>
              <a:rPr sz="2400" dirty="0">
                <a:latin typeface="Comic Sans MS"/>
                <a:cs typeface="Comic Sans MS"/>
              </a:rPr>
              <a:t>and</a:t>
            </a:r>
            <a:r>
              <a:rPr sz="2400" spc="-5" dirty="0">
                <a:latin typeface="Comic Sans MS"/>
                <a:cs typeface="Comic Sans MS"/>
              </a:rPr>
              <a:t> </a:t>
            </a:r>
            <a:r>
              <a:rPr sz="2400" spc="-10" dirty="0">
                <a:latin typeface="Comic Sans MS"/>
                <a:cs typeface="Comic Sans MS"/>
              </a:rPr>
              <a:t>healthy </a:t>
            </a:r>
            <a:r>
              <a:rPr sz="2400" dirty="0">
                <a:latin typeface="Comic Sans MS"/>
                <a:cs typeface="Comic Sans MS"/>
              </a:rPr>
              <a:t>breakfast</a:t>
            </a:r>
            <a:r>
              <a:rPr sz="2400" spc="-20" dirty="0">
                <a:latin typeface="Comic Sans MS"/>
                <a:cs typeface="Comic Sans MS"/>
              </a:rPr>
              <a:t> </a:t>
            </a:r>
            <a:r>
              <a:rPr sz="2400" dirty="0">
                <a:latin typeface="Comic Sans MS"/>
                <a:cs typeface="Comic Sans MS"/>
              </a:rPr>
              <a:t>each</a:t>
            </a:r>
            <a:r>
              <a:rPr sz="2400" spc="-55" dirty="0">
                <a:latin typeface="Comic Sans MS"/>
                <a:cs typeface="Comic Sans MS"/>
              </a:rPr>
              <a:t> </a:t>
            </a:r>
            <a:r>
              <a:rPr sz="2400" spc="-20" dirty="0">
                <a:latin typeface="Comic Sans MS"/>
                <a:cs typeface="Comic Sans MS"/>
              </a:rPr>
              <a:t>day.</a:t>
            </a:r>
            <a:endParaRPr sz="2400" dirty="0">
              <a:latin typeface="Comic Sans MS"/>
              <a:cs typeface="Comic Sans M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56615" y="786383"/>
            <a:ext cx="8345424" cy="47853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01117" rIns="0" bIns="0" rtlCol="0">
            <a:spAutoFit/>
          </a:bodyPr>
          <a:lstStyle/>
          <a:p>
            <a:pPr marL="2675255">
              <a:lnSpc>
                <a:spcPct val="100000"/>
              </a:lnSpc>
              <a:spcBef>
                <a:spcPts val="100"/>
              </a:spcBef>
            </a:pPr>
            <a:r>
              <a:rPr dirty="0"/>
              <a:t>What</a:t>
            </a:r>
            <a:r>
              <a:rPr spc="-45" dirty="0"/>
              <a:t> </a:t>
            </a:r>
            <a:r>
              <a:rPr dirty="0"/>
              <a:t>are</a:t>
            </a:r>
            <a:r>
              <a:rPr spc="-5" dirty="0"/>
              <a:t> </a:t>
            </a:r>
            <a:r>
              <a:rPr spc="-10" dirty="0"/>
              <a:t>SATs?</a:t>
            </a:r>
          </a:p>
        </p:txBody>
      </p:sp>
      <p:sp>
        <p:nvSpPr>
          <p:cNvPr id="3" name="object 3"/>
          <p:cNvSpPr txBox="1"/>
          <p:nvPr/>
        </p:nvSpPr>
        <p:spPr>
          <a:xfrm>
            <a:off x="256438" y="1179017"/>
            <a:ext cx="8642350" cy="5149850"/>
          </a:xfrm>
          <a:prstGeom prst="rect">
            <a:avLst/>
          </a:prstGeom>
        </p:spPr>
        <p:txBody>
          <a:bodyPr vert="horz" wrap="square" lIns="0" tIns="13970" rIns="0" bIns="0" rtlCol="0">
            <a:spAutoFit/>
          </a:bodyPr>
          <a:lstStyle/>
          <a:p>
            <a:pPr marL="12700" marR="22225">
              <a:lnSpc>
                <a:spcPct val="100000"/>
              </a:lnSpc>
              <a:spcBef>
                <a:spcPts val="110"/>
              </a:spcBef>
            </a:pPr>
            <a:r>
              <a:rPr sz="2800" dirty="0">
                <a:latin typeface="Comic Sans MS"/>
                <a:cs typeface="Comic Sans MS"/>
              </a:rPr>
              <a:t>*National</a:t>
            </a:r>
            <a:r>
              <a:rPr sz="2800" spc="-20" dirty="0">
                <a:latin typeface="Comic Sans MS"/>
                <a:cs typeface="Comic Sans MS"/>
              </a:rPr>
              <a:t> </a:t>
            </a:r>
            <a:r>
              <a:rPr sz="2800" dirty="0">
                <a:latin typeface="Comic Sans MS"/>
                <a:cs typeface="Comic Sans MS"/>
              </a:rPr>
              <a:t>Curriculum</a:t>
            </a:r>
            <a:r>
              <a:rPr sz="2800" spc="-35" dirty="0">
                <a:latin typeface="Comic Sans MS"/>
                <a:cs typeface="Comic Sans MS"/>
              </a:rPr>
              <a:t> </a:t>
            </a:r>
            <a:r>
              <a:rPr sz="2800" dirty="0">
                <a:latin typeface="Comic Sans MS"/>
                <a:cs typeface="Comic Sans MS"/>
              </a:rPr>
              <a:t>Assessments,</a:t>
            </a:r>
            <a:r>
              <a:rPr sz="2800" spc="-25" dirty="0">
                <a:latin typeface="Comic Sans MS"/>
                <a:cs typeface="Comic Sans MS"/>
              </a:rPr>
              <a:t> </a:t>
            </a:r>
            <a:r>
              <a:rPr sz="2800" dirty="0">
                <a:latin typeface="Comic Sans MS"/>
                <a:cs typeface="Comic Sans MS"/>
              </a:rPr>
              <a:t>commonly</a:t>
            </a:r>
            <a:r>
              <a:rPr sz="2800" spc="-70" dirty="0">
                <a:latin typeface="Comic Sans MS"/>
                <a:cs typeface="Comic Sans MS"/>
              </a:rPr>
              <a:t> </a:t>
            </a:r>
            <a:r>
              <a:rPr sz="2800" spc="-10" dirty="0">
                <a:latin typeface="Comic Sans MS"/>
                <a:cs typeface="Comic Sans MS"/>
              </a:rPr>
              <a:t>known </a:t>
            </a:r>
            <a:r>
              <a:rPr sz="2800" dirty="0">
                <a:latin typeface="Comic Sans MS"/>
                <a:cs typeface="Comic Sans MS"/>
              </a:rPr>
              <a:t>as</a:t>
            </a:r>
            <a:r>
              <a:rPr sz="2800" spc="-15" dirty="0">
                <a:latin typeface="Comic Sans MS"/>
                <a:cs typeface="Comic Sans MS"/>
              </a:rPr>
              <a:t> </a:t>
            </a:r>
            <a:r>
              <a:rPr sz="2800" dirty="0">
                <a:latin typeface="Comic Sans MS"/>
                <a:cs typeface="Comic Sans MS"/>
              </a:rPr>
              <a:t>SATs</a:t>
            </a:r>
            <a:r>
              <a:rPr sz="2800" spc="-50" dirty="0">
                <a:latin typeface="Comic Sans MS"/>
                <a:cs typeface="Comic Sans MS"/>
              </a:rPr>
              <a:t> </a:t>
            </a:r>
            <a:r>
              <a:rPr sz="2800" dirty="0">
                <a:latin typeface="Comic Sans MS"/>
                <a:cs typeface="Comic Sans MS"/>
              </a:rPr>
              <a:t>are</a:t>
            </a:r>
            <a:r>
              <a:rPr sz="2800" spc="-10" dirty="0">
                <a:latin typeface="Comic Sans MS"/>
                <a:cs typeface="Comic Sans MS"/>
              </a:rPr>
              <a:t> </a:t>
            </a:r>
            <a:r>
              <a:rPr sz="2800" dirty="0">
                <a:latin typeface="Comic Sans MS"/>
                <a:cs typeface="Comic Sans MS"/>
              </a:rPr>
              <a:t>carried</a:t>
            </a:r>
            <a:r>
              <a:rPr sz="2800" spc="-20" dirty="0">
                <a:latin typeface="Comic Sans MS"/>
                <a:cs typeface="Comic Sans MS"/>
              </a:rPr>
              <a:t> </a:t>
            </a:r>
            <a:r>
              <a:rPr sz="2800" dirty="0">
                <a:latin typeface="Comic Sans MS"/>
                <a:cs typeface="Comic Sans MS"/>
              </a:rPr>
              <a:t>out</a:t>
            </a:r>
            <a:r>
              <a:rPr sz="2800" spc="-30" dirty="0">
                <a:latin typeface="Comic Sans MS"/>
                <a:cs typeface="Comic Sans MS"/>
              </a:rPr>
              <a:t> </a:t>
            </a:r>
            <a:r>
              <a:rPr sz="2800" dirty="0">
                <a:latin typeface="Comic Sans MS"/>
                <a:cs typeface="Comic Sans MS"/>
              </a:rPr>
              <a:t>in</a:t>
            </a:r>
            <a:r>
              <a:rPr sz="2800" spc="-5" dirty="0">
                <a:latin typeface="Comic Sans MS"/>
                <a:cs typeface="Comic Sans MS"/>
              </a:rPr>
              <a:t> </a:t>
            </a:r>
            <a:r>
              <a:rPr sz="2800" dirty="0">
                <a:latin typeface="Comic Sans MS"/>
                <a:cs typeface="Comic Sans MS"/>
              </a:rPr>
              <a:t>the</a:t>
            </a:r>
            <a:r>
              <a:rPr sz="2800" spc="-30" dirty="0">
                <a:latin typeface="Comic Sans MS"/>
                <a:cs typeface="Comic Sans MS"/>
              </a:rPr>
              <a:t> </a:t>
            </a:r>
            <a:r>
              <a:rPr sz="2800" dirty="0">
                <a:latin typeface="Comic Sans MS"/>
                <a:cs typeface="Comic Sans MS"/>
              </a:rPr>
              <a:t>Summer</a:t>
            </a:r>
            <a:r>
              <a:rPr sz="2800" spc="-30" dirty="0">
                <a:latin typeface="Comic Sans MS"/>
                <a:cs typeface="Comic Sans MS"/>
              </a:rPr>
              <a:t> </a:t>
            </a:r>
            <a:r>
              <a:rPr sz="2800" dirty="0">
                <a:latin typeface="Comic Sans MS"/>
                <a:cs typeface="Comic Sans MS"/>
              </a:rPr>
              <a:t>Term</a:t>
            </a:r>
            <a:r>
              <a:rPr sz="2800" spc="-30" dirty="0">
                <a:latin typeface="Comic Sans MS"/>
                <a:cs typeface="Comic Sans MS"/>
              </a:rPr>
              <a:t> </a:t>
            </a:r>
            <a:r>
              <a:rPr sz="2800" spc="-25" dirty="0">
                <a:latin typeface="Comic Sans MS"/>
                <a:cs typeface="Comic Sans MS"/>
              </a:rPr>
              <a:t>to</a:t>
            </a:r>
            <a:endParaRPr sz="2800" dirty="0">
              <a:latin typeface="Comic Sans MS"/>
              <a:cs typeface="Comic Sans MS"/>
            </a:endParaRPr>
          </a:p>
          <a:p>
            <a:pPr marL="12700">
              <a:lnSpc>
                <a:spcPct val="100000"/>
              </a:lnSpc>
            </a:pPr>
            <a:r>
              <a:rPr sz="2800" dirty="0">
                <a:latin typeface="Comic Sans MS"/>
                <a:cs typeface="Comic Sans MS"/>
              </a:rPr>
              <a:t>help</a:t>
            </a:r>
            <a:r>
              <a:rPr sz="2800" spc="-55" dirty="0">
                <a:latin typeface="Comic Sans MS"/>
                <a:cs typeface="Comic Sans MS"/>
              </a:rPr>
              <a:t> </a:t>
            </a:r>
            <a:r>
              <a:rPr sz="2800" dirty="0">
                <a:latin typeface="Comic Sans MS"/>
                <a:cs typeface="Comic Sans MS"/>
              </a:rPr>
              <a:t>inform</a:t>
            </a:r>
            <a:r>
              <a:rPr sz="2800" spc="-5" dirty="0">
                <a:latin typeface="Comic Sans MS"/>
                <a:cs typeface="Comic Sans MS"/>
              </a:rPr>
              <a:t> </a:t>
            </a:r>
            <a:r>
              <a:rPr sz="2800" dirty="0">
                <a:latin typeface="Comic Sans MS"/>
                <a:cs typeface="Comic Sans MS"/>
              </a:rPr>
              <a:t>teachers’</a:t>
            </a:r>
            <a:r>
              <a:rPr sz="2800" spc="-25" dirty="0">
                <a:latin typeface="Comic Sans MS"/>
                <a:cs typeface="Comic Sans MS"/>
              </a:rPr>
              <a:t> </a:t>
            </a:r>
            <a:r>
              <a:rPr sz="2800" dirty="0">
                <a:latin typeface="Comic Sans MS"/>
                <a:cs typeface="Comic Sans MS"/>
              </a:rPr>
              <a:t>judgements</a:t>
            </a:r>
            <a:r>
              <a:rPr sz="2800" spc="-55" dirty="0">
                <a:latin typeface="Comic Sans MS"/>
                <a:cs typeface="Comic Sans MS"/>
              </a:rPr>
              <a:t> </a:t>
            </a:r>
            <a:r>
              <a:rPr sz="2800" dirty="0">
                <a:latin typeface="Comic Sans MS"/>
                <a:cs typeface="Comic Sans MS"/>
              </a:rPr>
              <a:t>of</a:t>
            </a:r>
            <a:r>
              <a:rPr sz="2800" spc="-20" dirty="0">
                <a:latin typeface="Comic Sans MS"/>
                <a:cs typeface="Comic Sans MS"/>
              </a:rPr>
              <a:t> </a:t>
            </a:r>
            <a:r>
              <a:rPr sz="2800" dirty="0">
                <a:latin typeface="Comic Sans MS"/>
                <a:cs typeface="Comic Sans MS"/>
              </a:rPr>
              <a:t>KS1 </a:t>
            </a:r>
            <a:r>
              <a:rPr sz="2800" spc="-10" dirty="0">
                <a:latin typeface="Comic Sans MS"/>
                <a:cs typeface="Comic Sans MS"/>
              </a:rPr>
              <a:t>pupils’</a:t>
            </a:r>
            <a:endParaRPr sz="2800" dirty="0">
              <a:latin typeface="Comic Sans MS"/>
              <a:cs typeface="Comic Sans MS"/>
            </a:endParaRPr>
          </a:p>
          <a:p>
            <a:pPr marL="12700">
              <a:lnSpc>
                <a:spcPct val="100000"/>
              </a:lnSpc>
              <a:spcBef>
                <a:spcPts val="5"/>
              </a:spcBef>
            </a:pPr>
            <a:r>
              <a:rPr sz="2800" spc="-10" dirty="0">
                <a:latin typeface="Comic Sans MS"/>
                <a:cs typeface="Comic Sans MS"/>
              </a:rPr>
              <a:t>attainment.</a:t>
            </a:r>
            <a:endParaRPr sz="2800" dirty="0">
              <a:latin typeface="Comic Sans MS"/>
              <a:cs typeface="Comic Sans MS"/>
            </a:endParaRPr>
          </a:p>
          <a:p>
            <a:pPr marL="12700" marR="143510">
              <a:lnSpc>
                <a:spcPct val="100000"/>
              </a:lnSpc>
              <a:spcBef>
                <a:spcPts val="3360"/>
              </a:spcBef>
            </a:pPr>
            <a:r>
              <a:rPr sz="2800" dirty="0">
                <a:latin typeface="Comic Sans MS"/>
                <a:cs typeface="Comic Sans MS"/>
              </a:rPr>
              <a:t>*</a:t>
            </a:r>
            <a:r>
              <a:rPr sz="2800" spc="-15" dirty="0">
                <a:latin typeface="Comic Sans MS"/>
                <a:cs typeface="Comic Sans MS"/>
              </a:rPr>
              <a:t> </a:t>
            </a:r>
            <a:r>
              <a:rPr sz="2800" dirty="0">
                <a:latin typeface="Comic Sans MS"/>
                <a:cs typeface="Comic Sans MS"/>
              </a:rPr>
              <a:t>In</a:t>
            </a:r>
            <a:r>
              <a:rPr sz="2800" spc="-30" dirty="0">
                <a:latin typeface="Comic Sans MS"/>
                <a:cs typeface="Comic Sans MS"/>
              </a:rPr>
              <a:t> </a:t>
            </a:r>
            <a:r>
              <a:rPr sz="2800" dirty="0">
                <a:latin typeface="Comic Sans MS"/>
                <a:cs typeface="Comic Sans MS"/>
              </a:rPr>
              <a:t>2017,</a:t>
            </a:r>
            <a:r>
              <a:rPr sz="2800" spc="-10" dirty="0">
                <a:latin typeface="Comic Sans MS"/>
                <a:cs typeface="Comic Sans MS"/>
              </a:rPr>
              <a:t> </a:t>
            </a:r>
            <a:r>
              <a:rPr sz="2800" dirty="0">
                <a:latin typeface="Comic Sans MS"/>
                <a:cs typeface="Comic Sans MS"/>
              </a:rPr>
              <a:t>it</a:t>
            </a:r>
            <a:r>
              <a:rPr sz="2800" spc="-10" dirty="0">
                <a:latin typeface="Comic Sans MS"/>
                <a:cs typeface="Comic Sans MS"/>
              </a:rPr>
              <a:t> </a:t>
            </a:r>
            <a:r>
              <a:rPr sz="2800" dirty="0">
                <a:latin typeface="Comic Sans MS"/>
                <a:cs typeface="Comic Sans MS"/>
              </a:rPr>
              <a:t>was</a:t>
            </a:r>
            <a:r>
              <a:rPr sz="2800" spc="-30" dirty="0">
                <a:latin typeface="Comic Sans MS"/>
                <a:cs typeface="Comic Sans MS"/>
              </a:rPr>
              <a:t> </a:t>
            </a:r>
            <a:r>
              <a:rPr sz="2800" dirty="0">
                <a:latin typeface="Comic Sans MS"/>
                <a:cs typeface="Comic Sans MS"/>
              </a:rPr>
              <a:t>confirmed</a:t>
            </a:r>
            <a:r>
              <a:rPr sz="2800" spc="-25" dirty="0">
                <a:latin typeface="Comic Sans MS"/>
                <a:cs typeface="Comic Sans MS"/>
              </a:rPr>
              <a:t> </a:t>
            </a:r>
            <a:r>
              <a:rPr sz="2800" dirty="0">
                <a:latin typeface="Comic Sans MS"/>
                <a:cs typeface="Comic Sans MS"/>
              </a:rPr>
              <a:t>that</a:t>
            </a:r>
            <a:r>
              <a:rPr sz="2800" spc="-20" dirty="0">
                <a:latin typeface="Comic Sans MS"/>
                <a:cs typeface="Comic Sans MS"/>
              </a:rPr>
              <a:t> </a:t>
            </a:r>
            <a:r>
              <a:rPr sz="2800" dirty="0">
                <a:latin typeface="Comic Sans MS"/>
                <a:cs typeface="Comic Sans MS"/>
              </a:rPr>
              <a:t>the</a:t>
            </a:r>
            <a:r>
              <a:rPr sz="2800" spc="-80" dirty="0">
                <a:latin typeface="Comic Sans MS"/>
                <a:cs typeface="Comic Sans MS"/>
              </a:rPr>
              <a:t> </a:t>
            </a:r>
            <a:r>
              <a:rPr sz="2800" dirty="0">
                <a:latin typeface="Comic Sans MS"/>
                <a:cs typeface="Comic Sans MS"/>
              </a:rPr>
              <a:t>KS1</a:t>
            </a:r>
            <a:r>
              <a:rPr sz="2800" spc="-15" dirty="0">
                <a:latin typeface="Comic Sans MS"/>
                <a:cs typeface="Comic Sans MS"/>
              </a:rPr>
              <a:t> </a:t>
            </a:r>
            <a:r>
              <a:rPr sz="2800" dirty="0">
                <a:latin typeface="Comic Sans MS"/>
                <a:cs typeface="Comic Sans MS"/>
              </a:rPr>
              <a:t>SATs</a:t>
            </a:r>
            <a:r>
              <a:rPr sz="2800" spc="-55" dirty="0">
                <a:latin typeface="Comic Sans MS"/>
                <a:cs typeface="Comic Sans MS"/>
              </a:rPr>
              <a:t> </a:t>
            </a:r>
            <a:r>
              <a:rPr sz="2800" spc="-20" dirty="0">
                <a:latin typeface="Comic Sans MS"/>
                <a:cs typeface="Comic Sans MS"/>
              </a:rPr>
              <a:t>will </a:t>
            </a:r>
            <a:r>
              <a:rPr sz="2800" dirty="0">
                <a:latin typeface="Comic Sans MS"/>
                <a:cs typeface="Comic Sans MS"/>
              </a:rPr>
              <a:t>be</a:t>
            </a:r>
            <a:r>
              <a:rPr sz="2800" spc="-5" dirty="0">
                <a:latin typeface="Comic Sans MS"/>
                <a:cs typeface="Comic Sans MS"/>
              </a:rPr>
              <a:t> </a:t>
            </a:r>
            <a:r>
              <a:rPr sz="2800" spc="-10" dirty="0">
                <a:latin typeface="Comic Sans MS"/>
                <a:cs typeface="Comic Sans MS"/>
              </a:rPr>
              <a:t>non-</a:t>
            </a:r>
            <a:r>
              <a:rPr sz="2800" dirty="0">
                <a:latin typeface="Comic Sans MS"/>
                <a:cs typeface="Comic Sans MS"/>
              </a:rPr>
              <a:t>statutory</a:t>
            </a:r>
            <a:r>
              <a:rPr sz="2800" spc="-30" dirty="0">
                <a:latin typeface="Comic Sans MS"/>
                <a:cs typeface="Comic Sans MS"/>
              </a:rPr>
              <a:t> </a:t>
            </a:r>
            <a:r>
              <a:rPr sz="2800" dirty="0">
                <a:latin typeface="Comic Sans MS"/>
                <a:cs typeface="Comic Sans MS"/>
              </a:rPr>
              <a:t>(so</a:t>
            </a:r>
            <a:r>
              <a:rPr sz="2800" spc="-15" dirty="0">
                <a:latin typeface="Comic Sans MS"/>
                <a:cs typeface="Comic Sans MS"/>
              </a:rPr>
              <a:t> </a:t>
            </a:r>
            <a:r>
              <a:rPr sz="2800" dirty="0">
                <a:latin typeface="Comic Sans MS"/>
                <a:cs typeface="Comic Sans MS"/>
              </a:rPr>
              <a:t>schools</a:t>
            </a:r>
            <a:r>
              <a:rPr sz="2800" spc="-75" dirty="0">
                <a:latin typeface="Comic Sans MS"/>
                <a:cs typeface="Comic Sans MS"/>
              </a:rPr>
              <a:t> </a:t>
            </a:r>
            <a:r>
              <a:rPr sz="2800" dirty="0">
                <a:latin typeface="Comic Sans MS"/>
                <a:cs typeface="Comic Sans MS"/>
              </a:rPr>
              <a:t>will</a:t>
            </a:r>
            <a:r>
              <a:rPr sz="2800" spc="-25" dirty="0">
                <a:latin typeface="Comic Sans MS"/>
                <a:cs typeface="Comic Sans MS"/>
              </a:rPr>
              <a:t> </a:t>
            </a:r>
            <a:r>
              <a:rPr sz="2800" dirty="0">
                <a:latin typeface="Comic Sans MS"/>
                <a:cs typeface="Comic Sans MS"/>
              </a:rPr>
              <a:t>be able</a:t>
            </a:r>
            <a:r>
              <a:rPr sz="2800" spc="-5" dirty="0">
                <a:latin typeface="Comic Sans MS"/>
                <a:cs typeface="Comic Sans MS"/>
              </a:rPr>
              <a:t> </a:t>
            </a:r>
            <a:r>
              <a:rPr sz="2800" dirty="0">
                <a:latin typeface="Comic Sans MS"/>
                <a:cs typeface="Comic Sans MS"/>
              </a:rPr>
              <a:t>to</a:t>
            </a:r>
            <a:r>
              <a:rPr sz="2800" spc="-5" dirty="0">
                <a:latin typeface="Comic Sans MS"/>
                <a:cs typeface="Comic Sans MS"/>
              </a:rPr>
              <a:t> </a:t>
            </a:r>
            <a:r>
              <a:rPr sz="2800" spc="-10" dirty="0">
                <a:latin typeface="Comic Sans MS"/>
                <a:cs typeface="Comic Sans MS"/>
              </a:rPr>
              <a:t>choose </a:t>
            </a:r>
            <a:r>
              <a:rPr sz="2800" dirty="0">
                <a:latin typeface="Comic Sans MS"/>
                <a:cs typeface="Comic Sans MS"/>
              </a:rPr>
              <a:t>whether</a:t>
            </a:r>
            <a:r>
              <a:rPr sz="2800" spc="-40" dirty="0">
                <a:latin typeface="Comic Sans MS"/>
                <a:cs typeface="Comic Sans MS"/>
              </a:rPr>
              <a:t> </a:t>
            </a:r>
            <a:r>
              <a:rPr sz="2800" dirty="0">
                <a:latin typeface="Comic Sans MS"/>
                <a:cs typeface="Comic Sans MS"/>
              </a:rPr>
              <a:t>to</a:t>
            </a:r>
            <a:r>
              <a:rPr sz="2800" spc="-20" dirty="0">
                <a:latin typeface="Comic Sans MS"/>
                <a:cs typeface="Comic Sans MS"/>
              </a:rPr>
              <a:t> </a:t>
            </a:r>
            <a:r>
              <a:rPr sz="2800" dirty="0">
                <a:latin typeface="Comic Sans MS"/>
                <a:cs typeface="Comic Sans MS"/>
              </a:rPr>
              <a:t>administer</a:t>
            </a:r>
            <a:r>
              <a:rPr sz="2800" spc="-35" dirty="0">
                <a:latin typeface="Comic Sans MS"/>
                <a:cs typeface="Comic Sans MS"/>
              </a:rPr>
              <a:t> </a:t>
            </a:r>
            <a:r>
              <a:rPr sz="2800" dirty="0">
                <a:latin typeface="Comic Sans MS"/>
                <a:cs typeface="Comic Sans MS"/>
              </a:rPr>
              <a:t>them</a:t>
            </a:r>
            <a:r>
              <a:rPr sz="2800" spc="-25" dirty="0">
                <a:latin typeface="Comic Sans MS"/>
                <a:cs typeface="Comic Sans MS"/>
              </a:rPr>
              <a:t> </a:t>
            </a:r>
            <a:r>
              <a:rPr sz="2800" dirty="0">
                <a:latin typeface="Comic Sans MS"/>
                <a:cs typeface="Comic Sans MS"/>
              </a:rPr>
              <a:t>or</a:t>
            </a:r>
            <a:r>
              <a:rPr sz="2800" spc="-10" dirty="0">
                <a:latin typeface="Comic Sans MS"/>
                <a:cs typeface="Comic Sans MS"/>
              </a:rPr>
              <a:t> </a:t>
            </a:r>
            <a:r>
              <a:rPr sz="2800" dirty="0">
                <a:latin typeface="Comic Sans MS"/>
                <a:cs typeface="Comic Sans MS"/>
              </a:rPr>
              <a:t>not)</a:t>
            </a:r>
            <a:r>
              <a:rPr sz="2800" spc="-15" dirty="0">
                <a:latin typeface="Comic Sans MS"/>
                <a:cs typeface="Comic Sans MS"/>
              </a:rPr>
              <a:t> </a:t>
            </a:r>
            <a:r>
              <a:rPr sz="2800" dirty="0">
                <a:latin typeface="Comic Sans MS"/>
                <a:cs typeface="Comic Sans MS"/>
              </a:rPr>
              <a:t>from</a:t>
            </a:r>
            <a:r>
              <a:rPr sz="2800" spc="-5" dirty="0">
                <a:latin typeface="Comic Sans MS"/>
                <a:cs typeface="Comic Sans MS"/>
              </a:rPr>
              <a:t> </a:t>
            </a:r>
            <a:r>
              <a:rPr sz="2800" spc="-10" dirty="0">
                <a:latin typeface="Comic Sans MS"/>
                <a:cs typeface="Comic Sans MS"/>
              </a:rPr>
              <a:t>2024.</a:t>
            </a:r>
            <a:endParaRPr sz="2800" dirty="0">
              <a:latin typeface="Comic Sans MS"/>
              <a:cs typeface="Comic Sans MS"/>
            </a:endParaRPr>
          </a:p>
          <a:p>
            <a:pPr marL="12700" marR="5080" algn="just">
              <a:lnSpc>
                <a:spcPct val="100000"/>
              </a:lnSpc>
              <a:spcBef>
                <a:spcPts val="3370"/>
              </a:spcBef>
            </a:pPr>
            <a:r>
              <a:rPr sz="2800" dirty="0">
                <a:latin typeface="Comic Sans MS"/>
                <a:cs typeface="Comic Sans MS"/>
              </a:rPr>
              <a:t>*Like</a:t>
            </a:r>
            <a:r>
              <a:rPr sz="2800" spc="5" dirty="0">
                <a:latin typeface="Comic Sans MS"/>
                <a:cs typeface="Comic Sans MS"/>
              </a:rPr>
              <a:t> </a:t>
            </a:r>
            <a:r>
              <a:rPr sz="2800" dirty="0">
                <a:latin typeface="Comic Sans MS"/>
                <a:cs typeface="Comic Sans MS"/>
              </a:rPr>
              <a:t>most</a:t>
            </a:r>
            <a:r>
              <a:rPr sz="2800" spc="-15" dirty="0">
                <a:latin typeface="Comic Sans MS"/>
                <a:cs typeface="Comic Sans MS"/>
              </a:rPr>
              <a:t> </a:t>
            </a:r>
            <a:r>
              <a:rPr sz="2800" dirty="0">
                <a:latin typeface="Comic Sans MS"/>
                <a:cs typeface="Comic Sans MS"/>
              </a:rPr>
              <a:t>schools,</a:t>
            </a:r>
            <a:r>
              <a:rPr sz="2800" spc="-70" dirty="0">
                <a:latin typeface="Comic Sans MS"/>
                <a:cs typeface="Comic Sans MS"/>
              </a:rPr>
              <a:t> </a:t>
            </a:r>
            <a:r>
              <a:rPr lang="en-GB" sz="2800" spc="-70" dirty="0">
                <a:latin typeface="Comic Sans MS"/>
                <a:cs typeface="Comic Sans MS"/>
              </a:rPr>
              <a:t>Canon Popham</a:t>
            </a:r>
            <a:r>
              <a:rPr lang="en-GB" sz="2800" spc="5" dirty="0">
                <a:latin typeface="Comic Sans MS"/>
                <a:cs typeface="Comic Sans MS"/>
              </a:rPr>
              <a:t> </a:t>
            </a:r>
            <a:r>
              <a:rPr sz="2800" dirty="0">
                <a:latin typeface="Comic Sans MS"/>
                <a:cs typeface="Comic Sans MS"/>
              </a:rPr>
              <a:t>feels</a:t>
            </a:r>
            <a:r>
              <a:rPr sz="2800" spc="10" dirty="0">
                <a:latin typeface="Comic Sans MS"/>
                <a:cs typeface="Comic Sans MS"/>
              </a:rPr>
              <a:t> </a:t>
            </a:r>
            <a:r>
              <a:rPr sz="2800" dirty="0">
                <a:latin typeface="Comic Sans MS"/>
                <a:cs typeface="Comic Sans MS"/>
              </a:rPr>
              <a:t>the</a:t>
            </a:r>
            <a:r>
              <a:rPr sz="2800" spc="-15" dirty="0">
                <a:latin typeface="Comic Sans MS"/>
                <a:cs typeface="Comic Sans MS"/>
              </a:rPr>
              <a:t> </a:t>
            </a:r>
            <a:r>
              <a:rPr sz="2800" dirty="0">
                <a:latin typeface="Comic Sans MS"/>
                <a:cs typeface="Comic Sans MS"/>
              </a:rPr>
              <a:t>KS1</a:t>
            </a:r>
            <a:r>
              <a:rPr sz="2800" spc="15" dirty="0">
                <a:latin typeface="Comic Sans MS"/>
                <a:cs typeface="Comic Sans MS"/>
              </a:rPr>
              <a:t> </a:t>
            </a:r>
            <a:r>
              <a:rPr sz="2800" dirty="0">
                <a:latin typeface="Comic Sans MS"/>
                <a:cs typeface="Comic Sans MS"/>
              </a:rPr>
              <a:t>SATs</a:t>
            </a:r>
            <a:r>
              <a:rPr sz="2800" spc="-35" dirty="0">
                <a:latin typeface="Comic Sans MS"/>
                <a:cs typeface="Comic Sans MS"/>
              </a:rPr>
              <a:t> </a:t>
            </a:r>
            <a:r>
              <a:rPr sz="2800" spc="-10" dirty="0">
                <a:latin typeface="Comic Sans MS"/>
                <a:cs typeface="Comic Sans MS"/>
              </a:rPr>
              <a:t>still </a:t>
            </a:r>
            <a:r>
              <a:rPr sz="2800" dirty="0">
                <a:latin typeface="Comic Sans MS"/>
                <a:cs typeface="Comic Sans MS"/>
              </a:rPr>
              <a:t>offer</a:t>
            </a:r>
            <a:r>
              <a:rPr sz="2800" spc="-5" dirty="0">
                <a:latin typeface="Comic Sans MS"/>
                <a:cs typeface="Comic Sans MS"/>
              </a:rPr>
              <a:t> </a:t>
            </a:r>
            <a:r>
              <a:rPr sz="2800" dirty="0">
                <a:latin typeface="Comic Sans MS"/>
                <a:cs typeface="Comic Sans MS"/>
              </a:rPr>
              <a:t>a</a:t>
            </a:r>
            <a:r>
              <a:rPr sz="2800" spc="-5" dirty="0">
                <a:latin typeface="Comic Sans MS"/>
                <a:cs typeface="Comic Sans MS"/>
              </a:rPr>
              <a:t> </a:t>
            </a:r>
            <a:r>
              <a:rPr sz="2800" dirty="0">
                <a:latin typeface="Comic Sans MS"/>
                <a:cs typeface="Comic Sans MS"/>
              </a:rPr>
              <a:t>very useful</a:t>
            </a:r>
            <a:r>
              <a:rPr sz="2800" spc="-20" dirty="0">
                <a:latin typeface="Comic Sans MS"/>
                <a:cs typeface="Comic Sans MS"/>
              </a:rPr>
              <a:t> </a:t>
            </a:r>
            <a:r>
              <a:rPr sz="2800" dirty="0">
                <a:latin typeface="Comic Sans MS"/>
                <a:cs typeface="Comic Sans MS"/>
              </a:rPr>
              <a:t>point</a:t>
            </a:r>
            <a:r>
              <a:rPr sz="2800" spc="-20" dirty="0">
                <a:latin typeface="Comic Sans MS"/>
                <a:cs typeface="Comic Sans MS"/>
              </a:rPr>
              <a:t> </a:t>
            </a:r>
            <a:r>
              <a:rPr sz="2800" dirty="0">
                <a:latin typeface="Comic Sans MS"/>
                <a:cs typeface="Comic Sans MS"/>
              </a:rPr>
              <a:t>for</a:t>
            </a:r>
            <a:r>
              <a:rPr sz="2800" spc="-5" dirty="0">
                <a:latin typeface="Comic Sans MS"/>
                <a:cs typeface="Comic Sans MS"/>
              </a:rPr>
              <a:t> </a:t>
            </a:r>
            <a:r>
              <a:rPr sz="2800" dirty="0">
                <a:latin typeface="Comic Sans MS"/>
                <a:cs typeface="Comic Sans MS"/>
              </a:rPr>
              <a:t>us</a:t>
            </a:r>
            <a:r>
              <a:rPr sz="2800" spc="-20" dirty="0">
                <a:latin typeface="Comic Sans MS"/>
                <a:cs typeface="Comic Sans MS"/>
              </a:rPr>
              <a:t> </a:t>
            </a:r>
            <a:r>
              <a:rPr sz="2800" dirty="0">
                <a:latin typeface="Comic Sans MS"/>
                <a:cs typeface="Comic Sans MS"/>
              </a:rPr>
              <a:t>to</a:t>
            </a:r>
            <a:r>
              <a:rPr sz="2800" spc="-20" dirty="0">
                <a:latin typeface="Comic Sans MS"/>
                <a:cs typeface="Comic Sans MS"/>
              </a:rPr>
              <a:t> </a:t>
            </a:r>
            <a:r>
              <a:rPr sz="2800" dirty="0">
                <a:latin typeface="Comic Sans MS"/>
                <a:cs typeface="Comic Sans MS"/>
              </a:rPr>
              <a:t>assess</a:t>
            </a:r>
            <a:r>
              <a:rPr sz="2800" spc="-15" dirty="0">
                <a:latin typeface="Comic Sans MS"/>
                <a:cs typeface="Comic Sans MS"/>
              </a:rPr>
              <a:t> </a:t>
            </a:r>
            <a:r>
              <a:rPr sz="2800" spc="-10" dirty="0">
                <a:latin typeface="Comic Sans MS"/>
                <a:cs typeface="Comic Sans MS"/>
              </a:rPr>
              <a:t>children’s </a:t>
            </a:r>
            <a:r>
              <a:rPr sz="2800" dirty="0">
                <a:latin typeface="Comic Sans MS"/>
                <a:cs typeface="Comic Sans MS"/>
              </a:rPr>
              <a:t>attainment</a:t>
            </a:r>
            <a:r>
              <a:rPr sz="2800" spc="-35" dirty="0">
                <a:latin typeface="Comic Sans MS"/>
                <a:cs typeface="Comic Sans MS"/>
              </a:rPr>
              <a:t> </a:t>
            </a:r>
            <a:r>
              <a:rPr sz="2800" dirty="0">
                <a:latin typeface="Comic Sans MS"/>
                <a:cs typeface="Comic Sans MS"/>
              </a:rPr>
              <a:t>and</a:t>
            </a:r>
            <a:r>
              <a:rPr sz="2800" spc="-45" dirty="0">
                <a:latin typeface="Comic Sans MS"/>
                <a:cs typeface="Comic Sans MS"/>
              </a:rPr>
              <a:t> </a:t>
            </a:r>
            <a:r>
              <a:rPr sz="2800" spc="-10" dirty="0">
                <a:latin typeface="Comic Sans MS"/>
                <a:cs typeface="Comic Sans MS"/>
              </a:rPr>
              <a:t>progress.</a:t>
            </a:r>
            <a:endParaRPr sz="2800" dirty="0">
              <a:latin typeface="Comic Sans MS"/>
              <a:cs typeface="Comic Sans M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43255" y="856488"/>
            <a:ext cx="8802624" cy="4501896"/>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286511" y="786383"/>
            <a:ext cx="8598408" cy="4285488"/>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47341" y="2499436"/>
            <a:ext cx="4270375" cy="757555"/>
          </a:xfrm>
          <a:prstGeom prst="rect">
            <a:avLst/>
          </a:prstGeom>
        </p:spPr>
        <p:txBody>
          <a:bodyPr vert="horz" wrap="square" lIns="0" tIns="12700" rIns="0" bIns="0" rtlCol="0">
            <a:spAutoFit/>
          </a:bodyPr>
          <a:lstStyle/>
          <a:p>
            <a:pPr marL="12700">
              <a:lnSpc>
                <a:spcPct val="100000"/>
              </a:lnSpc>
              <a:spcBef>
                <a:spcPts val="100"/>
              </a:spcBef>
            </a:pPr>
            <a:r>
              <a:rPr sz="4800" dirty="0"/>
              <a:t>Any </a:t>
            </a:r>
            <a:r>
              <a:rPr sz="4800" spc="-10" dirty="0"/>
              <a:t>questions?</a:t>
            </a:r>
            <a:endParaRPr sz="4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6334" y="1239774"/>
            <a:ext cx="8871585" cy="4295775"/>
          </a:xfrm>
          <a:prstGeom prst="rect">
            <a:avLst/>
          </a:prstGeom>
        </p:spPr>
        <p:txBody>
          <a:bodyPr vert="horz" wrap="square" lIns="0" tIns="13335" rIns="0" bIns="0" rtlCol="0">
            <a:spAutoFit/>
          </a:bodyPr>
          <a:lstStyle/>
          <a:p>
            <a:pPr marL="12700" marR="5080">
              <a:lnSpc>
                <a:spcPct val="100000"/>
              </a:lnSpc>
              <a:spcBef>
                <a:spcPts val="105"/>
              </a:spcBef>
            </a:pPr>
            <a:r>
              <a:rPr sz="2800" dirty="0">
                <a:latin typeface="Comic Sans MS"/>
                <a:cs typeface="Comic Sans MS"/>
              </a:rPr>
              <a:t>*Unlike</a:t>
            </a:r>
            <a:r>
              <a:rPr sz="2800" spc="-40" dirty="0">
                <a:latin typeface="Comic Sans MS"/>
                <a:cs typeface="Comic Sans MS"/>
              </a:rPr>
              <a:t> </a:t>
            </a:r>
            <a:r>
              <a:rPr sz="2800" dirty="0">
                <a:latin typeface="Comic Sans MS"/>
                <a:cs typeface="Comic Sans MS"/>
              </a:rPr>
              <a:t>the</a:t>
            </a:r>
            <a:r>
              <a:rPr sz="2800" spc="-15" dirty="0">
                <a:latin typeface="Comic Sans MS"/>
                <a:cs typeface="Comic Sans MS"/>
              </a:rPr>
              <a:t> </a:t>
            </a:r>
            <a:r>
              <a:rPr sz="2800" dirty="0">
                <a:latin typeface="Comic Sans MS"/>
                <a:cs typeface="Comic Sans MS"/>
              </a:rPr>
              <a:t>SATs</a:t>
            </a:r>
            <a:r>
              <a:rPr sz="2800" spc="-60" dirty="0">
                <a:latin typeface="Comic Sans MS"/>
                <a:cs typeface="Comic Sans MS"/>
              </a:rPr>
              <a:t> </a:t>
            </a:r>
            <a:r>
              <a:rPr sz="2800" dirty="0">
                <a:latin typeface="Comic Sans MS"/>
                <a:cs typeface="Comic Sans MS"/>
              </a:rPr>
              <a:t>in</a:t>
            </a:r>
            <a:r>
              <a:rPr sz="2800" spc="-40" dirty="0">
                <a:latin typeface="Comic Sans MS"/>
                <a:cs typeface="Comic Sans MS"/>
              </a:rPr>
              <a:t> </a:t>
            </a:r>
            <a:r>
              <a:rPr sz="2800" dirty="0">
                <a:latin typeface="Comic Sans MS"/>
                <a:cs typeface="Comic Sans MS"/>
              </a:rPr>
              <a:t>Year</a:t>
            </a:r>
            <a:r>
              <a:rPr sz="2800" spc="-10" dirty="0">
                <a:latin typeface="Comic Sans MS"/>
                <a:cs typeface="Comic Sans MS"/>
              </a:rPr>
              <a:t> </a:t>
            </a:r>
            <a:r>
              <a:rPr sz="2800" dirty="0">
                <a:latin typeface="Comic Sans MS"/>
                <a:cs typeface="Comic Sans MS"/>
              </a:rPr>
              <a:t>6, Year</a:t>
            </a:r>
            <a:r>
              <a:rPr sz="2800" spc="-15" dirty="0">
                <a:latin typeface="Comic Sans MS"/>
                <a:cs typeface="Comic Sans MS"/>
              </a:rPr>
              <a:t> </a:t>
            </a:r>
            <a:r>
              <a:rPr sz="2800" dirty="0">
                <a:latin typeface="Comic Sans MS"/>
                <a:cs typeface="Comic Sans MS"/>
              </a:rPr>
              <a:t>2</a:t>
            </a:r>
            <a:r>
              <a:rPr sz="2800" spc="-25" dirty="0">
                <a:latin typeface="Comic Sans MS"/>
                <a:cs typeface="Comic Sans MS"/>
              </a:rPr>
              <a:t> </a:t>
            </a:r>
            <a:r>
              <a:rPr sz="2800" dirty="0">
                <a:latin typeface="Comic Sans MS"/>
                <a:cs typeface="Comic Sans MS"/>
              </a:rPr>
              <a:t>SATs</a:t>
            </a:r>
            <a:r>
              <a:rPr sz="2800" spc="-60" dirty="0">
                <a:latin typeface="Comic Sans MS"/>
                <a:cs typeface="Comic Sans MS"/>
              </a:rPr>
              <a:t> </a:t>
            </a:r>
            <a:r>
              <a:rPr sz="2800" dirty="0">
                <a:latin typeface="Comic Sans MS"/>
                <a:cs typeface="Comic Sans MS"/>
              </a:rPr>
              <a:t>form</a:t>
            </a:r>
            <a:r>
              <a:rPr sz="2800" spc="-15" dirty="0">
                <a:latin typeface="Comic Sans MS"/>
                <a:cs typeface="Comic Sans MS"/>
              </a:rPr>
              <a:t> </a:t>
            </a:r>
            <a:r>
              <a:rPr sz="2800" spc="-20" dirty="0">
                <a:latin typeface="Comic Sans MS"/>
                <a:cs typeface="Comic Sans MS"/>
              </a:rPr>
              <a:t>only </a:t>
            </a:r>
            <a:r>
              <a:rPr sz="2800" b="1" dirty="0">
                <a:latin typeface="Comic Sans MS"/>
                <a:cs typeface="Comic Sans MS"/>
              </a:rPr>
              <a:t>part</a:t>
            </a:r>
            <a:r>
              <a:rPr sz="2800" spc="-20" dirty="0">
                <a:latin typeface="Comic Sans MS"/>
                <a:cs typeface="Comic Sans MS"/>
              </a:rPr>
              <a:t> </a:t>
            </a:r>
            <a:r>
              <a:rPr sz="2800" dirty="0">
                <a:latin typeface="Comic Sans MS"/>
                <a:cs typeface="Comic Sans MS"/>
              </a:rPr>
              <a:t>of</a:t>
            </a:r>
            <a:r>
              <a:rPr sz="2800" spc="-40" dirty="0">
                <a:latin typeface="Comic Sans MS"/>
                <a:cs typeface="Comic Sans MS"/>
              </a:rPr>
              <a:t> </a:t>
            </a:r>
            <a:r>
              <a:rPr sz="2800" dirty="0">
                <a:latin typeface="Comic Sans MS"/>
                <a:cs typeface="Comic Sans MS"/>
              </a:rPr>
              <a:t>a</a:t>
            </a:r>
            <a:r>
              <a:rPr sz="2800" spc="-10" dirty="0">
                <a:latin typeface="Comic Sans MS"/>
                <a:cs typeface="Comic Sans MS"/>
              </a:rPr>
              <a:t> </a:t>
            </a:r>
            <a:r>
              <a:rPr sz="2800" dirty="0">
                <a:latin typeface="Comic Sans MS"/>
                <a:cs typeface="Comic Sans MS"/>
              </a:rPr>
              <a:t>final</a:t>
            </a:r>
            <a:r>
              <a:rPr sz="2800" spc="-10" dirty="0">
                <a:latin typeface="Comic Sans MS"/>
                <a:cs typeface="Comic Sans MS"/>
              </a:rPr>
              <a:t> </a:t>
            </a:r>
            <a:r>
              <a:rPr sz="2800" dirty="0">
                <a:latin typeface="Comic Sans MS"/>
                <a:cs typeface="Comic Sans MS"/>
              </a:rPr>
              <a:t>judgement</a:t>
            </a:r>
            <a:r>
              <a:rPr sz="2800" spc="-40" dirty="0">
                <a:latin typeface="Comic Sans MS"/>
                <a:cs typeface="Comic Sans MS"/>
              </a:rPr>
              <a:t> </a:t>
            </a:r>
            <a:r>
              <a:rPr sz="2800" dirty="0">
                <a:latin typeface="Comic Sans MS"/>
                <a:cs typeface="Comic Sans MS"/>
              </a:rPr>
              <a:t>made</a:t>
            </a:r>
            <a:r>
              <a:rPr sz="2800" spc="-30" dirty="0">
                <a:latin typeface="Comic Sans MS"/>
                <a:cs typeface="Comic Sans MS"/>
              </a:rPr>
              <a:t> </a:t>
            </a:r>
            <a:r>
              <a:rPr sz="2800" dirty="0">
                <a:latin typeface="Comic Sans MS"/>
                <a:cs typeface="Comic Sans MS"/>
              </a:rPr>
              <a:t>of</a:t>
            </a:r>
            <a:r>
              <a:rPr sz="2800" spc="-15" dirty="0">
                <a:latin typeface="Comic Sans MS"/>
                <a:cs typeface="Comic Sans MS"/>
              </a:rPr>
              <a:t> </a:t>
            </a:r>
            <a:r>
              <a:rPr sz="2800" dirty="0">
                <a:latin typeface="Comic Sans MS"/>
                <a:cs typeface="Comic Sans MS"/>
              </a:rPr>
              <a:t>each</a:t>
            </a:r>
            <a:r>
              <a:rPr sz="2800" spc="-30" dirty="0">
                <a:latin typeface="Comic Sans MS"/>
                <a:cs typeface="Comic Sans MS"/>
              </a:rPr>
              <a:t> </a:t>
            </a:r>
            <a:r>
              <a:rPr sz="2800" dirty="0">
                <a:latin typeface="Comic Sans MS"/>
                <a:cs typeface="Comic Sans MS"/>
              </a:rPr>
              <a:t>child</a:t>
            </a:r>
            <a:r>
              <a:rPr sz="2800" spc="-50" dirty="0">
                <a:latin typeface="Comic Sans MS"/>
                <a:cs typeface="Comic Sans MS"/>
              </a:rPr>
              <a:t> </a:t>
            </a:r>
            <a:r>
              <a:rPr sz="2800" dirty="0">
                <a:latin typeface="Comic Sans MS"/>
                <a:cs typeface="Comic Sans MS"/>
              </a:rPr>
              <a:t>by </a:t>
            </a:r>
            <a:r>
              <a:rPr sz="2800" spc="-10" dirty="0">
                <a:latin typeface="Comic Sans MS"/>
                <a:cs typeface="Comic Sans MS"/>
              </a:rPr>
              <a:t>their </a:t>
            </a:r>
            <a:r>
              <a:rPr sz="2800" dirty="0">
                <a:latin typeface="Comic Sans MS"/>
                <a:cs typeface="Comic Sans MS"/>
              </a:rPr>
              <a:t>class</a:t>
            </a:r>
            <a:r>
              <a:rPr sz="2800" spc="-55" dirty="0">
                <a:latin typeface="Comic Sans MS"/>
                <a:cs typeface="Comic Sans MS"/>
              </a:rPr>
              <a:t> </a:t>
            </a:r>
            <a:r>
              <a:rPr sz="2800" dirty="0">
                <a:latin typeface="Comic Sans MS"/>
                <a:cs typeface="Comic Sans MS"/>
              </a:rPr>
              <a:t>teacher,</a:t>
            </a:r>
            <a:r>
              <a:rPr sz="2800" spc="-25" dirty="0">
                <a:latin typeface="Comic Sans MS"/>
                <a:cs typeface="Comic Sans MS"/>
              </a:rPr>
              <a:t> </a:t>
            </a:r>
            <a:r>
              <a:rPr sz="2800" dirty="0">
                <a:latin typeface="Comic Sans MS"/>
                <a:cs typeface="Comic Sans MS"/>
              </a:rPr>
              <a:t>for</a:t>
            </a:r>
            <a:r>
              <a:rPr sz="2800" spc="-15" dirty="0">
                <a:latin typeface="Comic Sans MS"/>
                <a:cs typeface="Comic Sans MS"/>
              </a:rPr>
              <a:t> </a:t>
            </a:r>
            <a:r>
              <a:rPr sz="2800" dirty="0">
                <a:latin typeface="Comic Sans MS"/>
                <a:cs typeface="Comic Sans MS"/>
              </a:rPr>
              <a:t>each</a:t>
            </a:r>
            <a:r>
              <a:rPr sz="2800" spc="-35" dirty="0">
                <a:latin typeface="Comic Sans MS"/>
                <a:cs typeface="Comic Sans MS"/>
              </a:rPr>
              <a:t> </a:t>
            </a:r>
            <a:r>
              <a:rPr sz="2800" dirty="0">
                <a:latin typeface="Comic Sans MS"/>
                <a:cs typeface="Comic Sans MS"/>
              </a:rPr>
              <a:t>subject</a:t>
            </a:r>
            <a:r>
              <a:rPr sz="2800" spc="-45" dirty="0">
                <a:latin typeface="Comic Sans MS"/>
                <a:cs typeface="Comic Sans MS"/>
              </a:rPr>
              <a:t> </a:t>
            </a:r>
            <a:r>
              <a:rPr sz="2800" spc="-10" dirty="0">
                <a:latin typeface="Comic Sans MS"/>
                <a:cs typeface="Comic Sans MS"/>
              </a:rPr>
              <a:t>assessed.</a:t>
            </a:r>
            <a:endParaRPr sz="2800" dirty="0">
              <a:latin typeface="Comic Sans MS"/>
              <a:cs typeface="Comic Sans MS"/>
            </a:endParaRPr>
          </a:p>
          <a:p>
            <a:pPr marL="12700" marR="593090">
              <a:lnSpc>
                <a:spcPct val="100000"/>
              </a:lnSpc>
              <a:spcBef>
                <a:spcPts val="3365"/>
              </a:spcBef>
            </a:pPr>
            <a:r>
              <a:rPr sz="2800" dirty="0">
                <a:latin typeface="Comic Sans MS"/>
                <a:cs typeface="Comic Sans MS"/>
              </a:rPr>
              <a:t>*Teachers</a:t>
            </a:r>
            <a:r>
              <a:rPr sz="2800" spc="-70" dirty="0">
                <a:latin typeface="Comic Sans MS"/>
                <a:cs typeface="Comic Sans MS"/>
              </a:rPr>
              <a:t> </a:t>
            </a:r>
            <a:r>
              <a:rPr sz="2800" dirty="0">
                <a:latin typeface="Comic Sans MS"/>
                <a:cs typeface="Comic Sans MS"/>
              </a:rPr>
              <a:t>generally</a:t>
            </a:r>
            <a:r>
              <a:rPr sz="2800" spc="-10" dirty="0">
                <a:latin typeface="Comic Sans MS"/>
                <a:cs typeface="Comic Sans MS"/>
              </a:rPr>
              <a:t> </a:t>
            </a:r>
            <a:r>
              <a:rPr sz="2800" dirty="0">
                <a:latin typeface="Comic Sans MS"/>
                <a:cs typeface="Comic Sans MS"/>
              </a:rPr>
              <a:t>try</a:t>
            </a:r>
            <a:r>
              <a:rPr sz="2800" spc="-15" dirty="0">
                <a:latin typeface="Comic Sans MS"/>
                <a:cs typeface="Comic Sans MS"/>
              </a:rPr>
              <a:t> </a:t>
            </a:r>
            <a:r>
              <a:rPr sz="2800" dirty="0">
                <a:latin typeface="Comic Sans MS"/>
                <a:cs typeface="Comic Sans MS"/>
              </a:rPr>
              <a:t>to</a:t>
            </a:r>
            <a:r>
              <a:rPr sz="2800" spc="-15" dirty="0">
                <a:latin typeface="Comic Sans MS"/>
                <a:cs typeface="Comic Sans MS"/>
              </a:rPr>
              <a:t> </a:t>
            </a:r>
            <a:r>
              <a:rPr sz="2800" dirty="0">
                <a:latin typeface="Comic Sans MS"/>
                <a:cs typeface="Comic Sans MS"/>
              </a:rPr>
              <a:t>keep</a:t>
            </a:r>
            <a:r>
              <a:rPr sz="2800" spc="-35" dirty="0">
                <a:latin typeface="Comic Sans MS"/>
                <a:cs typeface="Comic Sans MS"/>
              </a:rPr>
              <a:t> </a:t>
            </a:r>
            <a:r>
              <a:rPr sz="2800" dirty="0">
                <a:latin typeface="Comic Sans MS"/>
                <a:cs typeface="Comic Sans MS"/>
              </a:rPr>
              <a:t>the</a:t>
            </a:r>
            <a:r>
              <a:rPr sz="2800" spc="-45" dirty="0">
                <a:latin typeface="Comic Sans MS"/>
                <a:cs typeface="Comic Sans MS"/>
              </a:rPr>
              <a:t> </a:t>
            </a:r>
            <a:r>
              <a:rPr lang="en-GB" sz="2800" spc="-10" dirty="0">
                <a:latin typeface="Comic Sans MS"/>
                <a:cs typeface="Comic Sans MS"/>
              </a:rPr>
              <a:t>assessment</a:t>
            </a:r>
            <a:r>
              <a:rPr sz="2800" spc="-10" dirty="0">
                <a:latin typeface="Comic Sans MS"/>
                <a:cs typeface="Comic Sans MS"/>
              </a:rPr>
              <a:t> </a:t>
            </a:r>
            <a:r>
              <a:rPr sz="2800" dirty="0">
                <a:latin typeface="Comic Sans MS"/>
                <a:cs typeface="Comic Sans MS"/>
              </a:rPr>
              <a:t>procedure</a:t>
            </a:r>
            <a:r>
              <a:rPr sz="2800" spc="-40" dirty="0">
                <a:latin typeface="Comic Sans MS"/>
                <a:cs typeface="Comic Sans MS"/>
              </a:rPr>
              <a:t> </a:t>
            </a:r>
            <a:r>
              <a:rPr sz="2800" dirty="0">
                <a:latin typeface="Comic Sans MS"/>
                <a:cs typeface="Comic Sans MS"/>
              </a:rPr>
              <a:t>informal</a:t>
            </a:r>
            <a:r>
              <a:rPr sz="2800" spc="-15" dirty="0">
                <a:latin typeface="Comic Sans MS"/>
                <a:cs typeface="Comic Sans MS"/>
              </a:rPr>
              <a:t> </a:t>
            </a:r>
            <a:r>
              <a:rPr sz="2800" dirty="0">
                <a:latin typeface="Comic Sans MS"/>
                <a:cs typeface="Comic Sans MS"/>
              </a:rPr>
              <a:t>–</a:t>
            </a:r>
            <a:r>
              <a:rPr sz="2800" spc="-20" dirty="0">
                <a:latin typeface="Comic Sans MS"/>
                <a:cs typeface="Comic Sans MS"/>
              </a:rPr>
              <a:t> </a:t>
            </a:r>
            <a:r>
              <a:rPr sz="2800" dirty="0">
                <a:latin typeface="Comic Sans MS"/>
                <a:cs typeface="Comic Sans MS"/>
              </a:rPr>
              <a:t>the</a:t>
            </a:r>
            <a:r>
              <a:rPr sz="2800" spc="-35" dirty="0">
                <a:latin typeface="Comic Sans MS"/>
                <a:cs typeface="Comic Sans MS"/>
              </a:rPr>
              <a:t> </a:t>
            </a:r>
            <a:r>
              <a:rPr sz="2800" dirty="0">
                <a:latin typeface="Comic Sans MS"/>
                <a:cs typeface="Comic Sans MS"/>
              </a:rPr>
              <a:t>papers</a:t>
            </a:r>
            <a:r>
              <a:rPr sz="2800" spc="-40" dirty="0">
                <a:latin typeface="Comic Sans MS"/>
                <a:cs typeface="Comic Sans MS"/>
              </a:rPr>
              <a:t> </a:t>
            </a:r>
            <a:r>
              <a:rPr sz="2800" dirty="0">
                <a:latin typeface="Comic Sans MS"/>
                <a:cs typeface="Comic Sans MS"/>
              </a:rPr>
              <a:t>are</a:t>
            </a:r>
            <a:r>
              <a:rPr sz="2800" spc="-10" dirty="0">
                <a:latin typeface="Comic Sans MS"/>
                <a:cs typeface="Comic Sans MS"/>
              </a:rPr>
              <a:t> </a:t>
            </a:r>
            <a:r>
              <a:rPr sz="2800" dirty="0">
                <a:latin typeface="Comic Sans MS"/>
                <a:cs typeface="Comic Sans MS"/>
              </a:rPr>
              <a:t>not</a:t>
            </a:r>
            <a:r>
              <a:rPr sz="2800" spc="-15" dirty="0">
                <a:latin typeface="Comic Sans MS"/>
                <a:cs typeface="Comic Sans MS"/>
              </a:rPr>
              <a:t> </a:t>
            </a:r>
            <a:r>
              <a:rPr sz="2800" spc="-10" dirty="0">
                <a:latin typeface="Comic Sans MS"/>
                <a:cs typeface="Comic Sans MS"/>
              </a:rPr>
              <a:t>strictly </a:t>
            </a:r>
            <a:r>
              <a:rPr sz="2800" dirty="0">
                <a:latin typeface="Comic Sans MS"/>
                <a:cs typeface="Comic Sans MS"/>
              </a:rPr>
              <a:t>timed,</a:t>
            </a:r>
            <a:r>
              <a:rPr sz="2800" spc="-25" dirty="0">
                <a:latin typeface="Comic Sans MS"/>
                <a:cs typeface="Comic Sans MS"/>
              </a:rPr>
              <a:t> </a:t>
            </a:r>
            <a:r>
              <a:rPr sz="2800" dirty="0">
                <a:latin typeface="Comic Sans MS"/>
                <a:cs typeface="Comic Sans MS"/>
              </a:rPr>
              <a:t>and</a:t>
            </a:r>
            <a:r>
              <a:rPr sz="2800" spc="-20" dirty="0">
                <a:latin typeface="Comic Sans MS"/>
                <a:cs typeface="Comic Sans MS"/>
              </a:rPr>
              <a:t> </a:t>
            </a:r>
            <a:r>
              <a:rPr sz="2800" dirty="0">
                <a:latin typeface="Comic Sans MS"/>
                <a:cs typeface="Comic Sans MS"/>
              </a:rPr>
              <a:t>are</a:t>
            </a:r>
            <a:r>
              <a:rPr sz="2800" spc="-10" dirty="0">
                <a:latin typeface="Comic Sans MS"/>
                <a:cs typeface="Comic Sans MS"/>
              </a:rPr>
              <a:t> </a:t>
            </a:r>
            <a:r>
              <a:rPr sz="2800" dirty="0">
                <a:latin typeface="Comic Sans MS"/>
                <a:cs typeface="Comic Sans MS"/>
              </a:rPr>
              <a:t>usually</a:t>
            </a:r>
            <a:r>
              <a:rPr sz="2800" spc="-55" dirty="0">
                <a:latin typeface="Comic Sans MS"/>
                <a:cs typeface="Comic Sans MS"/>
              </a:rPr>
              <a:t> </a:t>
            </a:r>
            <a:r>
              <a:rPr sz="2800" dirty="0">
                <a:latin typeface="Comic Sans MS"/>
                <a:cs typeface="Comic Sans MS"/>
              </a:rPr>
              <a:t>taken</a:t>
            </a:r>
            <a:r>
              <a:rPr sz="2800" spc="-20" dirty="0">
                <a:latin typeface="Comic Sans MS"/>
                <a:cs typeface="Comic Sans MS"/>
              </a:rPr>
              <a:t> </a:t>
            </a:r>
            <a:r>
              <a:rPr sz="2800" dirty="0">
                <a:latin typeface="Comic Sans MS"/>
                <a:cs typeface="Comic Sans MS"/>
              </a:rPr>
              <a:t>in</a:t>
            </a:r>
            <a:r>
              <a:rPr sz="2800" spc="-15" dirty="0">
                <a:latin typeface="Comic Sans MS"/>
                <a:cs typeface="Comic Sans MS"/>
              </a:rPr>
              <a:t> </a:t>
            </a:r>
            <a:r>
              <a:rPr sz="2800" dirty="0">
                <a:latin typeface="Comic Sans MS"/>
                <a:cs typeface="Comic Sans MS"/>
              </a:rPr>
              <a:t>a</a:t>
            </a:r>
            <a:r>
              <a:rPr sz="2800" spc="-15" dirty="0">
                <a:latin typeface="Comic Sans MS"/>
                <a:cs typeface="Comic Sans MS"/>
              </a:rPr>
              <a:t> </a:t>
            </a:r>
            <a:r>
              <a:rPr sz="2800" dirty="0">
                <a:latin typeface="Comic Sans MS"/>
                <a:cs typeface="Comic Sans MS"/>
              </a:rPr>
              <a:t>normal</a:t>
            </a:r>
            <a:r>
              <a:rPr sz="2800" spc="-55" dirty="0">
                <a:latin typeface="Comic Sans MS"/>
                <a:cs typeface="Comic Sans MS"/>
              </a:rPr>
              <a:t> </a:t>
            </a:r>
            <a:r>
              <a:rPr sz="2800" spc="-10" dirty="0">
                <a:latin typeface="Comic Sans MS"/>
                <a:cs typeface="Comic Sans MS"/>
              </a:rPr>
              <a:t>classroom </a:t>
            </a:r>
            <a:r>
              <a:rPr sz="2800" dirty="0">
                <a:latin typeface="Comic Sans MS"/>
                <a:cs typeface="Comic Sans MS"/>
              </a:rPr>
              <a:t>situation</a:t>
            </a:r>
            <a:r>
              <a:rPr sz="2800" spc="-60" dirty="0">
                <a:latin typeface="Comic Sans MS"/>
                <a:cs typeface="Comic Sans MS"/>
              </a:rPr>
              <a:t> </a:t>
            </a:r>
            <a:r>
              <a:rPr sz="2800" dirty="0">
                <a:latin typeface="Comic Sans MS"/>
                <a:cs typeface="Comic Sans MS"/>
              </a:rPr>
              <a:t>to keep the</a:t>
            </a:r>
            <a:r>
              <a:rPr sz="2800" spc="-25" dirty="0">
                <a:latin typeface="Comic Sans MS"/>
                <a:cs typeface="Comic Sans MS"/>
              </a:rPr>
              <a:t> </a:t>
            </a:r>
            <a:r>
              <a:rPr sz="2800" dirty="0">
                <a:latin typeface="Comic Sans MS"/>
                <a:cs typeface="Comic Sans MS"/>
              </a:rPr>
              <a:t>pressure</a:t>
            </a:r>
            <a:r>
              <a:rPr sz="2800" spc="-30" dirty="0">
                <a:latin typeface="Comic Sans MS"/>
                <a:cs typeface="Comic Sans MS"/>
              </a:rPr>
              <a:t> </a:t>
            </a:r>
            <a:r>
              <a:rPr sz="2800" dirty="0">
                <a:latin typeface="Comic Sans MS"/>
                <a:cs typeface="Comic Sans MS"/>
              </a:rPr>
              <a:t>off</a:t>
            </a:r>
            <a:r>
              <a:rPr sz="2800" spc="-10" dirty="0">
                <a:latin typeface="Comic Sans MS"/>
                <a:cs typeface="Comic Sans MS"/>
              </a:rPr>
              <a:t> children.</a:t>
            </a:r>
            <a:endParaRPr sz="2800" dirty="0">
              <a:latin typeface="Comic Sans MS"/>
              <a:cs typeface="Comic Sans MS"/>
            </a:endParaRPr>
          </a:p>
          <a:p>
            <a:pPr marL="12700">
              <a:lnSpc>
                <a:spcPct val="100000"/>
              </a:lnSpc>
              <a:spcBef>
                <a:spcPts val="3369"/>
              </a:spcBef>
            </a:pPr>
            <a:r>
              <a:rPr sz="2800" dirty="0">
                <a:latin typeface="Comic Sans MS"/>
                <a:cs typeface="Comic Sans MS"/>
              </a:rPr>
              <a:t>*Completed</a:t>
            </a:r>
            <a:r>
              <a:rPr sz="2800" spc="-40" dirty="0">
                <a:latin typeface="Comic Sans MS"/>
                <a:cs typeface="Comic Sans MS"/>
              </a:rPr>
              <a:t> </a:t>
            </a:r>
            <a:r>
              <a:rPr sz="2800" dirty="0">
                <a:latin typeface="Comic Sans MS"/>
                <a:cs typeface="Comic Sans MS"/>
              </a:rPr>
              <a:t>papers</a:t>
            </a:r>
            <a:r>
              <a:rPr sz="2800" spc="-45" dirty="0">
                <a:latin typeface="Comic Sans MS"/>
                <a:cs typeface="Comic Sans MS"/>
              </a:rPr>
              <a:t> </a:t>
            </a:r>
            <a:r>
              <a:rPr sz="2800" dirty="0">
                <a:latin typeface="Comic Sans MS"/>
                <a:cs typeface="Comic Sans MS"/>
              </a:rPr>
              <a:t>are</a:t>
            </a:r>
            <a:r>
              <a:rPr sz="2800" spc="-20" dirty="0">
                <a:latin typeface="Comic Sans MS"/>
                <a:cs typeface="Comic Sans MS"/>
              </a:rPr>
              <a:t> </a:t>
            </a:r>
            <a:r>
              <a:rPr sz="2800" dirty="0">
                <a:latin typeface="Comic Sans MS"/>
                <a:cs typeface="Comic Sans MS"/>
              </a:rPr>
              <a:t>marked</a:t>
            </a:r>
            <a:r>
              <a:rPr sz="2800" spc="-35" dirty="0">
                <a:latin typeface="Comic Sans MS"/>
                <a:cs typeface="Comic Sans MS"/>
              </a:rPr>
              <a:t> </a:t>
            </a:r>
            <a:r>
              <a:rPr sz="2800" spc="-10" dirty="0">
                <a:latin typeface="Comic Sans MS"/>
                <a:cs typeface="Comic Sans MS"/>
              </a:rPr>
              <a:t>internally.</a:t>
            </a:r>
            <a:endParaRPr sz="2800" dirty="0">
              <a:latin typeface="Comic Sans MS"/>
              <a:cs typeface="Comic Sans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4642" y="1656410"/>
            <a:ext cx="8264525" cy="2161540"/>
          </a:xfrm>
          <a:prstGeom prst="rect">
            <a:avLst/>
          </a:prstGeom>
        </p:spPr>
        <p:txBody>
          <a:bodyPr vert="horz" wrap="square" lIns="0" tIns="13970" rIns="0" bIns="0" rtlCol="0">
            <a:spAutoFit/>
          </a:bodyPr>
          <a:lstStyle/>
          <a:p>
            <a:pPr marL="12700" marR="5080">
              <a:lnSpc>
                <a:spcPct val="100000"/>
              </a:lnSpc>
              <a:spcBef>
                <a:spcPts val="110"/>
              </a:spcBef>
            </a:pPr>
            <a:r>
              <a:rPr sz="2800" dirty="0"/>
              <a:t>*KS1</a:t>
            </a:r>
            <a:r>
              <a:rPr sz="2800" spc="-10" dirty="0"/>
              <a:t> </a:t>
            </a:r>
            <a:r>
              <a:rPr sz="2800" dirty="0"/>
              <a:t>SATs</a:t>
            </a:r>
            <a:r>
              <a:rPr sz="2800" spc="-55" dirty="0"/>
              <a:t> </a:t>
            </a:r>
            <a:r>
              <a:rPr sz="2800" dirty="0"/>
              <a:t>are</a:t>
            </a:r>
            <a:r>
              <a:rPr sz="2800" spc="-10" dirty="0"/>
              <a:t> </a:t>
            </a:r>
            <a:r>
              <a:rPr sz="2800" dirty="0"/>
              <a:t>designed</a:t>
            </a:r>
            <a:r>
              <a:rPr sz="2800" spc="-30" dirty="0"/>
              <a:t> </a:t>
            </a:r>
            <a:r>
              <a:rPr sz="2800" dirty="0"/>
              <a:t>to</a:t>
            </a:r>
            <a:r>
              <a:rPr sz="2800" spc="-30" dirty="0"/>
              <a:t> </a:t>
            </a:r>
            <a:r>
              <a:rPr sz="2800" dirty="0"/>
              <a:t>evaluate</a:t>
            </a:r>
            <a:r>
              <a:rPr sz="2800" spc="-40" dirty="0"/>
              <a:t> </a:t>
            </a:r>
            <a:r>
              <a:rPr sz="2800" dirty="0"/>
              <a:t>your</a:t>
            </a:r>
            <a:r>
              <a:rPr sz="2800" spc="-35" dirty="0"/>
              <a:t> </a:t>
            </a:r>
            <a:r>
              <a:rPr sz="2800" spc="-10" dirty="0"/>
              <a:t>child’s </a:t>
            </a:r>
            <a:r>
              <a:rPr sz="2800" dirty="0"/>
              <a:t>attainment</a:t>
            </a:r>
            <a:r>
              <a:rPr sz="2800" spc="-35" dirty="0"/>
              <a:t> </a:t>
            </a:r>
            <a:r>
              <a:rPr sz="2800" dirty="0"/>
              <a:t>against</a:t>
            </a:r>
            <a:r>
              <a:rPr sz="2800" spc="-60" dirty="0"/>
              <a:t> </a:t>
            </a:r>
            <a:r>
              <a:rPr sz="2800" dirty="0"/>
              <a:t>year</a:t>
            </a:r>
            <a:r>
              <a:rPr sz="2800" spc="-35" dirty="0"/>
              <a:t> </a:t>
            </a:r>
            <a:r>
              <a:rPr sz="2800" dirty="0"/>
              <a:t>group</a:t>
            </a:r>
            <a:r>
              <a:rPr sz="2800" spc="-40" dirty="0"/>
              <a:t> </a:t>
            </a:r>
            <a:r>
              <a:rPr sz="2800" dirty="0"/>
              <a:t>expectations.</a:t>
            </a:r>
            <a:r>
              <a:rPr sz="2800" spc="-85" dirty="0"/>
              <a:t> </a:t>
            </a:r>
            <a:r>
              <a:rPr sz="2800" spc="-20" dirty="0"/>
              <a:t>They </a:t>
            </a:r>
            <a:r>
              <a:rPr sz="2800" dirty="0"/>
              <a:t>are</a:t>
            </a:r>
            <a:r>
              <a:rPr sz="2800" spc="-25" dirty="0"/>
              <a:t> </a:t>
            </a:r>
            <a:r>
              <a:rPr sz="2800" dirty="0"/>
              <a:t>not</a:t>
            </a:r>
            <a:r>
              <a:rPr sz="2800" spc="-20" dirty="0"/>
              <a:t> </a:t>
            </a:r>
            <a:r>
              <a:rPr sz="2800" dirty="0"/>
              <a:t>designed</a:t>
            </a:r>
            <a:r>
              <a:rPr sz="2800" spc="-40" dirty="0"/>
              <a:t> </a:t>
            </a:r>
            <a:r>
              <a:rPr sz="2800" dirty="0"/>
              <a:t>to</a:t>
            </a:r>
            <a:r>
              <a:rPr sz="2800" spc="-40" dirty="0"/>
              <a:t> </a:t>
            </a:r>
            <a:r>
              <a:rPr sz="2800" dirty="0"/>
              <a:t>be</a:t>
            </a:r>
            <a:r>
              <a:rPr sz="2800" spc="-20" dirty="0"/>
              <a:t> </a:t>
            </a:r>
            <a:r>
              <a:rPr sz="2800" dirty="0"/>
              <a:t>passed</a:t>
            </a:r>
            <a:r>
              <a:rPr sz="2800" spc="-40" dirty="0"/>
              <a:t> </a:t>
            </a:r>
            <a:r>
              <a:rPr sz="2800" dirty="0"/>
              <a:t>or</a:t>
            </a:r>
            <a:r>
              <a:rPr sz="2800" spc="-25" dirty="0"/>
              <a:t> </a:t>
            </a:r>
            <a:r>
              <a:rPr sz="2800" dirty="0"/>
              <a:t>failed</a:t>
            </a:r>
            <a:r>
              <a:rPr sz="2800" spc="-35" dirty="0"/>
              <a:t> </a:t>
            </a:r>
            <a:r>
              <a:rPr sz="2800" spc="-25" dirty="0"/>
              <a:t>but </a:t>
            </a:r>
            <a:r>
              <a:rPr sz="2800" dirty="0"/>
              <a:t>highlight</a:t>
            </a:r>
            <a:r>
              <a:rPr sz="2800" spc="-80" dirty="0"/>
              <a:t> </a:t>
            </a:r>
            <a:r>
              <a:rPr sz="2800" dirty="0"/>
              <a:t>where</a:t>
            </a:r>
            <a:r>
              <a:rPr sz="2800" spc="-30" dirty="0"/>
              <a:t> </a:t>
            </a:r>
            <a:r>
              <a:rPr sz="2800" dirty="0"/>
              <a:t>they</a:t>
            </a:r>
            <a:r>
              <a:rPr sz="2800" spc="-30" dirty="0"/>
              <a:t> </a:t>
            </a:r>
            <a:r>
              <a:rPr sz="2800" dirty="0"/>
              <a:t>are</a:t>
            </a:r>
            <a:r>
              <a:rPr sz="2800" spc="15" dirty="0"/>
              <a:t> </a:t>
            </a:r>
            <a:r>
              <a:rPr sz="2800" dirty="0"/>
              <a:t>doing</a:t>
            </a:r>
            <a:r>
              <a:rPr sz="2800" spc="-50" dirty="0"/>
              <a:t> </a:t>
            </a:r>
            <a:r>
              <a:rPr sz="2800" dirty="0"/>
              <a:t>well</a:t>
            </a:r>
            <a:r>
              <a:rPr sz="2800" spc="-5" dirty="0"/>
              <a:t> </a:t>
            </a:r>
            <a:r>
              <a:rPr sz="2800" dirty="0"/>
              <a:t>and</a:t>
            </a:r>
            <a:r>
              <a:rPr sz="2800" spc="-25" dirty="0"/>
              <a:t> </a:t>
            </a:r>
            <a:r>
              <a:rPr sz="2800" spc="-10" dirty="0"/>
              <a:t>where </a:t>
            </a:r>
            <a:r>
              <a:rPr sz="2800" dirty="0"/>
              <a:t>perhaps,</a:t>
            </a:r>
            <a:r>
              <a:rPr sz="2800" spc="-70" dirty="0"/>
              <a:t> </a:t>
            </a:r>
            <a:r>
              <a:rPr sz="2800" dirty="0"/>
              <a:t>they</a:t>
            </a:r>
            <a:r>
              <a:rPr sz="2800" spc="-10" dirty="0"/>
              <a:t> </a:t>
            </a:r>
            <a:r>
              <a:rPr sz="2800" dirty="0"/>
              <a:t>need</a:t>
            </a:r>
            <a:r>
              <a:rPr sz="2800" spc="-30" dirty="0"/>
              <a:t> </a:t>
            </a:r>
            <a:r>
              <a:rPr sz="2800" dirty="0"/>
              <a:t>extra</a:t>
            </a:r>
            <a:r>
              <a:rPr sz="2800" spc="-10" dirty="0"/>
              <a:t> support.</a:t>
            </a:r>
            <a:endParaRPr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887730">
              <a:lnSpc>
                <a:spcPct val="100000"/>
              </a:lnSpc>
              <a:spcBef>
                <a:spcPts val="100"/>
              </a:spcBef>
            </a:pPr>
            <a:r>
              <a:rPr dirty="0"/>
              <a:t>How</a:t>
            </a:r>
            <a:r>
              <a:rPr spc="-60" dirty="0"/>
              <a:t> </a:t>
            </a:r>
            <a:r>
              <a:rPr dirty="0"/>
              <a:t>are</a:t>
            </a:r>
            <a:r>
              <a:rPr spc="-40" dirty="0"/>
              <a:t> </a:t>
            </a:r>
            <a:r>
              <a:rPr dirty="0"/>
              <a:t>KS1</a:t>
            </a:r>
            <a:r>
              <a:rPr spc="-55" dirty="0"/>
              <a:t> </a:t>
            </a:r>
            <a:r>
              <a:rPr dirty="0"/>
              <a:t>SATs</a:t>
            </a:r>
            <a:r>
              <a:rPr spc="-40" dirty="0"/>
              <a:t> </a:t>
            </a:r>
            <a:r>
              <a:rPr spc="-10" dirty="0"/>
              <a:t>administered?</a:t>
            </a:r>
          </a:p>
        </p:txBody>
      </p:sp>
      <p:sp>
        <p:nvSpPr>
          <p:cNvPr id="3" name="object 3"/>
          <p:cNvSpPr txBox="1"/>
          <p:nvPr/>
        </p:nvSpPr>
        <p:spPr>
          <a:xfrm>
            <a:off x="66039" y="990726"/>
            <a:ext cx="8985250" cy="5199500"/>
          </a:xfrm>
          <a:prstGeom prst="rect">
            <a:avLst/>
          </a:prstGeom>
        </p:spPr>
        <p:txBody>
          <a:bodyPr vert="horz" wrap="square" lIns="0" tIns="13335" rIns="0" bIns="0" rtlCol="0">
            <a:spAutoFit/>
          </a:bodyPr>
          <a:lstStyle/>
          <a:p>
            <a:pPr marL="25400">
              <a:lnSpc>
                <a:spcPct val="100000"/>
              </a:lnSpc>
              <a:spcBef>
                <a:spcPts val="105"/>
              </a:spcBef>
            </a:pPr>
            <a:r>
              <a:rPr sz="2800" dirty="0">
                <a:latin typeface="Comic Sans MS"/>
                <a:cs typeface="Comic Sans MS"/>
              </a:rPr>
              <a:t>*The</a:t>
            </a:r>
            <a:r>
              <a:rPr sz="2800" spc="-50" dirty="0">
                <a:latin typeface="Comic Sans MS"/>
                <a:cs typeface="Comic Sans MS"/>
              </a:rPr>
              <a:t> </a:t>
            </a:r>
            <a:r>
              <a:rPr sz="2800" dirty="0">
                <a:latin typeface="Comic Sans MS"/>
                <a:cs typeface="Comic Sans MS"/>
              </a:rPr>
              <a:t>tests take place</a:t>
            </a:r>
            <a:r>
              <a:rPr sz="2800" spc="-20" dirty="0">
                <a:latin typeface="Comic Sans MS"/>
                <a:cs typeface="Comic Sans MS"/>
              </a:rPr>
              <a:t> </a:t>
            </a:r>
            <a:r>
              <a:rPr sz="2800" dirty="0">
                <a:latin typeface="Comic Sans MS"/>
                <a:cs typeface="Comic Sans MS"/>
              </a:rPr>
              <a:t>during</a:t>
            </a:r>
            <a:r>
              <a:rPr sz="2800" spc="-25" dirty="0">
                <a:latin typeface="Comic Sans MS"/>
                <a:cs typeface="Comic Sans MS"/>
              </a:rPr>
              <a:t> </a:t>
            </a:r>
            <a:r>
              <a:rPr sz="2800" dirty="0">
                <a:latin typeface="Comic Sans MS"/>
                <a:cs typeface="Comic Sans MS"/>
              </a:rPr>
              <a:t>normal</a:t>
            </a:r>
            <a:r>
              <a:rPr sz="2800" spc="-15" dirty="0">
                <a:latin typeface="Comic Sans MS"/>
                <a:cs typeface="Comic Sans MS"/>
              </a:rPr>
              <a:t> </a:t>
            </a:r>
            <a:r>
              <a:rPr sz="2800" dirty="0">
                <a:latin typeface="Comic Sans MS"/>
                <a:cs typeface="Comic Sans MS"/>
              </a:rPr>
              <a:t>school</a:t>
            </a:r>
            <a:r>
              <a:rPr sz="2800" spc="-45" dirty="0">
                <a:latin typeface="Comic Sans MS"/>
                <a:cs typeface="Comic Sans MS"/>
              </a:rPr>
              <a:t> </a:t>
            </a:r>
            <a:r>
              <a:rPr sz="2800" spc="-10" dirty="0">
                <a:latin typeface="Comic Sans MS"/>
                <a:cs typeface="Comic Sans MS"/>
              </a:rPr>
              <a:t>hours</a:t>
            </a:r>
            <a:endParaRPr sz="2800" dirty="0">
              <a:latin typeface="Comic Sans MS"/>
              <a:cs typeface="Comic Sans MS"/>
            </a:endParaRPr>
          </a:p>
          <a:p>
            <a:pPr marL="25400" marR="641985">
              <a:lnSpc>
                <a:spcPct val="100000"/>
              </a:lnSpc>
              <a:spcBef>
                <a:spcPts val="3365"/>
              </a:spcBef>
            </a:pPr>
            <a:r>
              <a:rPr sz="2800" dirty="0">
                <a:latin typeface="Comic Sans MS"/>
                <a:cs typeface="Comic Sans MS"/>
              </a:rPr>
              <a:t>*These</a:t>
            </a:r>
            <a:r>
              <a:rPr sz="2800" spc="-65" dirty="0">
                <a:latin typeface="Comic Sans MS"/>
                <a:cs typeface="Comic Sans MS"/>
              </a:rPr>
              <a:t> </a:t>
            </a:r>
            <a:r>
              <a:rPr sz="2800" dirty="0">
                <a:latin typeface="Comic Sans MS"/>
                <a:cs typeface="Comic Sans MS"/>
              </a:rPr>
              <a:t>assessments</a:t>
            </a:r>
            <a:r>
              <a:rPr sz="2800" spc="-30" dirty="0">
                <a:latin typeface="Comic Sans MS"/>
                <a:cs typeface="Comic Sans MS"/>
              </a:rPr>
              <a:t> </a:t>
            </a:r>
            <a:r>
              <a:rPr sz="2800" dirty="0">
                <a:latin typeface="Comic Sans MS"/>
                <a:cs typeface="Comic Sans MS"/>
              </a:rPr>
              <a:t>for</a:t>
            </a:r>
            <a:r>
              <a:rPr sz="2800" spc="-5" dirty="0">
                <a:latin typeface="Comic Sans MS"/>
                <a:cs typeface="Comic Sans MS"/>
              </a:rPr>
              <a:t> </a:t>
            </a:r>
            <a:r>
              <a:rPr sz="2800" dirty="0">
                <a:latin typeface="Comic Sans MS"/>
                <a:cs typeface="Comic Sans MS"/>
              </a:rPr>
              <a:t>KS1</a:t>
            </a:r>
            <a:r>
              <a:rPr sz="2800" spc="-25" dirty="0">
                <a:latin typeface="Comic Sans MS"/>
                <a:cs typeface="Comic Sans MS"/>
              </a:rPr>
              <a:t> </a:t>
            </a:r>
            <a:r>
              <a:rPr sz="2800" dirty="0">
                <a:latin typeface="Comic Sans MS"/>
                <a:cs typeface="Comic Sans MS"/>
              </a:rPr>
              <a:t>take</a:t>
            </a:r>
            <a:r>
              <a:rPr sz="2800" spc="-20" dirty="0">
                <a:latin typeface="Comic Sans MS"/>
                <a:cs typeface="Comic Sans MS"/>
              </a:rPr>
              <a:t> </a:t>
            </a:r>
            <a:r>
              <a:rPr sz="2800" dirty="0">
                <a:latin typeface="Comic Sans MS"/>
                <a:cs typeface="Comic Sans MS"/>
              </a:rPr>
              <a:t>place</a:t>
            </a:r>
            <a:r>
              <a:rPr sz="2800" spc="-30" dirty="0">
                <a:latin typeface="Comic Sans MS"/>
                <a:cs typeface="Comic Sans MS"/>
              </a:rPr>
              <a:t> </a:t>
            </a:r>
            <a:r>
              <a:rPr sz="2800" dirty="0">
                <a:latin typeface="Comic Sans MS"/>
                <a:cs typeface="Comic Sans MS"/>
              </a:rPr>
              <a:t>during</a:t>
            </a:r>
            <a:r>
              <a:rPr sz="2800" spc="-40" dirty="0">
                <a:latin typeface="Comic Sans MS"/>
                <a:cs typeface="Comic Sans MS"/>
              </a:rPr>
              <a:t> </a:t>
            </a:r>
            <a:r>
              <a:rPr sz="2800" dirty="0">
                <a:latin typeface="Comic Sans MS"/>
                <a:cs typeface="Comic Sans MS"/>
              </a:rPr>
              <a:t>a</a:t>
            </a:r>
            <a:r>
              <a:rPr sz="2800" spc="20" dirty="0">
                <a:latin typeface="Comic Sans MS"/>
                <a:cs typeface="Comic Sans MS"/>
              </a:rPr>
              <a:t> </a:t>
            </a:r>
            <a:r>
              <a:rPr sz="2800" spc="-50" dirty="0">
                <a:latin typeface="Comic Sans MS"/>
                <a:cs typeface="Comic Sans MS"/>
              </a:rPr>
              <a:t>2 </a:t>
            </a:r>
            <a:r>
              <a:rPr sz="2800" dirty="0">
                <a:latin typeface="Comic Sans MS"/>
                <a:cs typeface="Comic Sans MS"/>
              </a:rPr>
              <a:t>week</a:t>
            </a:r>
            <a:r>
              <a:rPr sz="2800" spc="-10" dirty="0">
                <a:latin typeface="Comic Sans MS"/>
                <a:cs typeface="Comic Sans MS"/>
              </a:rPr>
              <a:t> </a:t>
            </a:r>
            <a:r>
              <a:rPr sz="2800" dirty="0">
                <a:latin typeface="Comic Sans MS"/>
                <a:cs typeface="Comic Sans MS"/>
              </a:rPr>
              <a:t>period</a:t>
            </a:r>
            <a:r>
              <a:rPr sz="2800" spc="-40" dirty="0">
                <a:latin typeface="Comic Sans MS"/>
                <a:cs typeface="Comic Sans MS"/>
              </a:rPr>
              <a:t> </a:t>
            </a:r>
            <a:r>
              <a:rPr lang="en-GB" sz="2800" spc="-40" dirty="0">
                <a:latin typeface="Comic Sans MS"/>
                <a:cs typeface="Comic Sans MS"/>
              </a:rPr>
              <a:t> - week beginning</a:t>
            </a:r>
            <a:r>
              <a:rPr sz="2800" spc="10" dirty="0">
                <a:latin typeface="Comic Sans MS"/>
                <a:cs typeface="Comic Sans MS"/>
              </a:rPr>
              <a:t> </a:t>
            </a:r>
            <a:r>
              <a:rPr sz="2800" dirty="0">
                <a:latin typeface="Comic Sans MS"/>
                <a:cs typeface="Comic Sans MS"/>
              </a:rPr>
              <a:t>June</a:t>
            </a:r>
            <a:r>
              <a:rPr lang="en-GB" sz="2800" dirty="0">
                <a:latin typeface="Comic Sans MS"/>
                <a:cs typeface="Comic Sans MS"/>
              </a:rPr>
              <a:t> </a:t>
            </a:r>
            <a:r>
              <a:rPr sz="2800" dirty="0">
                <a:latin typeface="Comic Sans MS"/>
                <a:cs typeface="Comic Sans MS"/>
              </a:rPr>
              <a:t>17</a:t>
            </a:r>
            <a:r>
              <a:rPr sz="2775" baseline="25525" dirty="0">
                <a:latin typeface="Comic Sans MS"/>
                <a:cs typeface="Comic Sans MS"/>
              </a:rPr>
              <a:t>th</a:t>
            </a:r>
            <a:r>
              <a:rPr sz="2775" spc="382" baseline="25525" dirty="0">
                <a:latin typeface="Comic Sans MS"/>
                <a:cs typeface="Comic Sans MS"/>
              </a:rPr>
              <a:t> </a:t>
            </a:r>
            <a:r>
              <a:rPr sz="2800" dirty="0">
                <a:latin typeface="Comic Sans MS"/>
                <a:cs typeface="Comic Sans MS"/>
              </a:rPr>
              <a:t>–</a:t>
            </a:r>
            <a:r>
              <a:rPr sz="2800" spc="10" dirty="0">
                <a:latin typeface="Comic Sans MS"/>
                <a:cs typeface="Comic Sans MS"/>
              </a:rPr>
              <a:t> </a:t>
            </a:r>
            <a:r>
              <a:rPr lang="en-GB" sz="2800" spc="10" dirty="0">
                <a:latin typeface="Comic Sans MS"/>
                <a:cs typeface="Comic Sans MS"/>
              </a:rPr>
              <a:t>June </a:t>
            </a:r>
            <a:r>
              <a:rPr sz="2800" dirty="0">
                <a:latin typeface="Comic Sans MS"/>
                <a:cs typeface="Comic Sans MS"/>
              </a:rPr>
              <a:t>28</a:t>
            </a:r>
            <a:r>
              <a:rPr sz="2775" baseline="30000" dirty="0">
                <a:latin typeface="Comic Sans MS"/>
                <a:cs typeface="Comic Sans MS"/>
              </a:rPr>
              <a:t>th</a:t>
            </a:r>
            <a:r>
              <a:rPr lang="en-GB" sz="2800" baseline="25525" dirty="0">
                <a:latin typeface="Comic Sans MS"/>
                <a:cs typeface="Comic Sans MS"/>
              </a:rPr>
              <a:t>, </a:t>
            </a:r>
            <a:r>
              <a:rPr sz="2800" spc="-10" dirty="0">
                <a:latin typeface="Comic Sans MS"/>
                <a:cs typeface="Comic Sans MS"/>
              </a:rPr>
              <a:t>2024.</a:t>
            </a:r>
            <a:endParaRPr sz="2800" dirty="0">
              <a:latin typeface="Comic Sans MS"/>
              <a:cs typeface="Comic Sans MS"/>
            </a:endParaRPr>
          </a:p>
          <a:p>
            <a:pPr marL="25400" marR="17780">
              <a:lnSpc>
                <a:spcPct val="100000"/>
              </a:lnSpc>
              <a:spcBef>
                <a:spcPts val="3365"/>
              </a:spcBef>
            </a:pPr>
            <a:r>
              <a:rPr sz="2800" dirty="0">
                <a:latin typeface="Comic Sans MS"/>
                <a:cs typeface="Comic Sans MS"/>
              </a:rPr>
              <a:t>*KS1</a:t>
            </a:r>
            <a:r>
              <a:rPr sz="2800" spc="-20" dirty="0">
                <a:latin typeface="Comic Sans MS"/>
                <a:cs typeface="Comic Sans MS"/>
              </a:rPr>
              <a:t> </a:t>
            </a:r>
            <a:r>
              <a:rPr sz="2800" dirty="0">
                <a:latin typeface="Comic Sans MS"/>
                <a:cs typeface="Comic Sans MS"/>
              </a:rPr>
              <a:t>children</a:t>
            </a:r>
            <a:r>
              <a:rPr sz="2800" spc="-75" dirty="0">
                <a:latin typeface="Comic Sans MS"/>
                <a:cs typeface="Comic Sans MS"/>
              </a:rPr>
              <a:t> </a:t>
            </a:r>
            <a:r>
              <a:rPr sz="2800" dirty="0">
                <a:latin typeface="Comic Sans MS"/>
                <a:cs typeface="Comic Sans MS"/>
              </a:rPr>
              <a:t>are</a:t>
            </a:r>
            <a:r>
              <a:rPr sz="2800" spc="-15" dirty="0">
                <a:latin typeface="Comic Sans MS"/>
                <a:cs typeface="Comic Sans MS"/>
              </a:rPr>
              <a:t> </a:t>
            </a:r>
            <a:r>
              <a:rPr sz="2800" dirty="0">
                <a:latin typeface="Comic Sans MS"/>
                <a:cs typeface="Comic Sans MS"/>
              </a:rPr>
              <a:t>tested</a:t>
            </a:r>
            <a:r>
              <a:rPr sz="2800" spc="-15" dirty="0">
                <a:latin typeface="Comic Sans MS"/>
                <a:cs typeface="Comic Sans MS"/>
              </a:rPr>
              <a:t> </a:t>
            </a:r>
            <a:r>
              <a:rPr sz="2800" dirty="0">
                <a:latin typeface="Comic Sans MS"/>
                <a:cs typeface="Comic Sans MS"/>
              </a:rPr>
              <a:t>in</a:t>
            </a:r>
            <a:r>
              <a:rPr sz="2800" spc="-20" dirty="0">
                <a:latin typeface="Comic Sans MS"/>
                <a:cs typeface="Comic Sans MS"/>
              </a:rPr>
              <a:t> </a:t>
            </a:r>
            <a:r>
              <a:rPr sz="2800" dirty="0">
                <a:latin typeface="Comic Sans MS"/>
                <a:cs typeface="Comic Sans MS"/>
              </a:rPr>
              <a:t>maths</a:t>
            </a:r>
            <a:r>
              <a:rPr sz="2800" spc="-55" dirty="0">
                <a:latin typeface="Comic Sans MS"/>
                <a:cs typeface="Comic Sans MS"/>
              </a:rPr>
              <a:t> </a:t>
            </a:r>
            <a:r>
              <a:rPr sz="2800" dirty="0">
                <a:latin typeface="Comic Sans MS"/>
                <a:cs typeface="Comic Sans MS"/>
              </a:rPr>
              <a:t>and</a:t>
            </a:r>
            <a:r>
              <a:rPr sz="2800" spc="-15" dirty="0">
                <a:latin typeface="Comic Sans MS"/>
                <a:cs typeface="Comic Sans MS"/>
              </a:rPr>
              <a:t> </a:t>
            </a:r>
            <a:r>
              <a:rPr sz="2800" spc="-10" dirty="0">
                <a:latin typeface="Comic Sans MS"/>
                <a:cs typeface="Comic Sans MS"/>
              </a:rPr>
              <a:t>English: </a:t>
            </a:r>
            <a:r>
              <a:rPr sz="2800" dirty="0">
                <a:latin typeface="Comic Sans MS"/>
                <a:cs typeface="Comic Sans MS"/>
              </a:rPr>
              <a:t>reading</a:t>
            </a:r>
            <a:r>
              <a:rPr sz="2800" spc="-25" dirty="0">
                <a:latin typeface="Comic Sans MS"/>
                <a:cs typeface="Comic Sans MS"/>
              </a:rPr>
              <a:t> </a:t>
            </a:r>
            <a:r>
              <a:rPr sz="2800" dirty="0">
                <a:latin typeface="Comic Sans MS"/>
                <a:cs typeface="Comic Sans MS"/>
              </a:rPr>
              <a:t>and</a:t>
            </a:r>
            <a:r>
              <a:rPr sz="2800" spc="-45" dirty="0">
                <a:latin typeface="Comic Sans MS"/>
                <a:cs typeface="Comic Sans MS"/>
              </a:rPr>
              <a:t> </a:t>
            </a:r>
            <a:r>
              <a:rPr sz="2800" dirty="0">
                <a:latin typeface="Comic Sans MS"/>
                <a:cs typeface="Comic Sans MS"/>
              </a:rPr>
              <a:t>spelling,</a:t>
            </a:r>
            <a:r>
              <a:rPr sz="2800" spc="-65" dirty="0">
                <a:latin typeface="Comic Sans MS"/>
                <a:cs typeface="Comic Sans MS"/>
              </a:rPr>
              <a:t> </a:t>
            </a:r>
            <a:r>
              <a:rPr sz="2800" dirty="0">
                <a:latin typeface="Comic Sans MS"/>
                <a:cs typeface="Comic Sans MS"/>
              </a:rPr>
              <a:t>punctuation</a:t>
            </a:r>
            <a:r>
              <a:rPr sz="2800" spc="-95" dirty="0">
                <a:latin typeface="Comic Sans MS"/>
                <a:cs typeface="Comic Sans MS"/>
              </a:rPr>
              <a:t> </a:t>
            </a:r>
            <a:r>
              <a:rPr sz="2800" dirty="0">
                <a:latin typeface="Comic Sans MS"/>
                <a:cs typeface="Comic Sans MS"/>
              </a:rPr>
              <a:t>and</a:t>
            </a:r>
            <a:r>
              <a:rPr sz="2800" spc="-25" dirty="0">
                <a:latin typeface="Comic Sans MS"/>
                <a:cs typeface="Comic Sans MS"/>
              </a:rPr>
              <a:t> </a:t>
            </a:r>
            <a:r>
              <a:rPr sz="2800" dirty="0">
                <a:latin typeface="Comic Sans MS"/>
                <a:cs typeface="Comic Sans MS"/>
              </a:rPr>
              <a:t>grammar</a:t>
            </a:r>
            <a:r>
              <a:rPr sz="2800" spc="-40" dirty="0">
                <a:latin typeface="Comic Sans MS"/>
                <a:cs typeface="Comic Sans MS"/>
              </a:rPr>
              <a:t> </a:t>
            </a:r>
            <a:r>
              <a:rPr sz="2800" spc="-10" dirty="0">
                <a:latin typeface="Comic Sans MS"/>
                <a:cs typeface="Comic Sans MS"/>
              </a:rPr>
              <a:t>(SPaG).</a:t>
            </a:r>
            <a:endParaRPr sz="2800" dirty="0">
              <a:latin typeface="Comic Sans MS"/>
              <a:cs typeface="Comic Sans MS"/>
            </a:endParaRPr>
          </a:p>
          <a:p>
            <a:pPr marL="25400" marR="78740">
              <a:lnSpc>
                <a:spcPct val="100000"/>
              </a:lnSpc>
              <a:spcBef>
                <a:spcPts val="3365"/>
              </a:spcBef>
            </a:pPr>
            <a:r>
              <a:rPr sz="2800" dirty="0">
                <a:latin typeface="Comic Sans MS"/>
                <a:cs typeface="Comic Sans MS"/>
              </a:rPr>
              <a:t>*Writing</a:t>
            </a:r>
            <a:r>
              <a:rPr sz="2800" spc="-45" dirty="0">
                <a:latin typeface="Comic Sans MS"/>
                <a:cs typeface="Comic Sans MS"/>
              </a:rPr>
              <a:t> </a:t>
            </a:r>
            <a:r>
              <a:rPr sz="2800" dirty="0">
                <a:latin typeface="Comic Sans MS"/>
                <a:cs typeface="Comic Sans MS"/>
              </a:rPr>
              <a:t>is</a:t>
            </a:r>
            <a:r>
              <a:rPr sz="2800" spc="-20" dirty="0">
                <a:latin typeface="Comic Sans MS"/>
                <a:cs typeface="Comic Sans MS"/>
              </a:rPr>
              <a:t> </a:t>
            </a:r>
            <a:r>
              <a:rPr sz="2800" dirty="0">
                <a:latin typeface="Comic Sans MS"/>
                <a:cs typeface="Comic Sans MS"/>
              </a:rPr>
              <a:t>assessed</a:t>
            </a:r>
            <a:r>
              <a:rPr sz="2800" spc="-65" dirty="0">
                <a:latin typeface="Comic Sans MS"/>
                <a:cs typeface="Comic Sans MS"/>
              </a:rPr>
              <a:t> </a:t>
            </a:r>
            <a:r>
              <a:rPr sz="2800" dirty="0">
                <a:latin typeface="Comic Sans MS"/>
                <a:cs typeface="Comic Sans MS"/>
              </a:rPr>
              <a:t>using</a:t>
            </a:r>
            <a:r>
              <a:rPr sz="2800" spc="-45" dirty="0">
                <a:latin typeface="Comic Sans MS"/>
                <a:cs typeface="Comic Sans MS"/>
              </a:rPr>
              <a:t> </a:t>
            </a:r>
            <a:r>
              <a:rPr sz="2800" dirty="0">
                <a:latin typeface="Comic Sans MS"/>
                <a:cs typeface="Comic Sans MS"/>
              </a:rPr>
              <a:t>evidence</a:t>
            </a:r>
            <a:r>
              <a:rPr sz="2800" spc="-20" dirty="0">
                <a:latin typeface="Comic Sans MS"/>
                <a:cs typeface="Comic Sans MS"/>
              </a:rPr>
              <a:t> </a:t>
            </a:r>
            <a:r>
              <a:rPr sz="2800" dirty="0">
                <a:latin typeface="Comic Sans MS"/>
                <a:cs typeface="Comic Sans MS"/>
              </a:rPr>
              <a:t>collected</a:t>
            </a:r>
            <a:r>
              <a:rPr sz="2800" spc="-60" dirty="0">
                <a:latin typeface="Comic Sans MS"/>
                <a:cs typeface="Comic Sans MS"/>
              </a:rPr>
              <a:t> </a:t>
            </a:r>
            <a:r>
              <a:rPr sz="2800" dirty="0">
                <a:latin typeface="Comic Sans MS"/>
                <a:cs typeface="Comic Sans MS"/>
              </a:rPr>
              <a:t>by</a:t>
            </a:r>
            <a:r>
              <a:rPr sz="2800" spc="-20" dirty="0">
                <a:latin typeface="Comic Sans MS"/>
                <a:cs typeface="Comic Sans MS"/>
              </a:rPr>
              <a:t> your </a:t>
            </a:r>
            <a:r>
              <a:rPr sz="2800" dirty="0">
                <a:latin typeface="Comic Sans MS"/>
                <a:cs typeface="Comic Sans MS"/>
              </a:rPr>
              <a:t>child’s</a:t>
            </a:r>
            <a:r>
              <a:rPr sz="2800" spc="-50" dirty="0">
                <a:latin typeface="Comic Sans MS"/>
                <a:cs typeface="Comic Sans MS"/>
              </a:rPr>
              <a:t> </a:t>
            </a:r>
            <a:r>
              <a:rPr sz="2800" dirty="0">
                <a:latin typeface="Comic Sans MS"/>
                <a:cs typeface="Comic Sans MS"/>
              </a:rPr>
              <a:t>teacher</a:t>
            </a:r>
            <a:r>
              <a:rPr sz="2800" spc="-35" dirty="0">
                <a:latin typeface="Comic Sans MS"/>
                <a:cs typeface="Comic Sans MS"/>
              </a:rPr>
              <a:t> </a:t>
            </a:r>
            <a:r>
              <a:rPr sz="2800" dirty="0">
                <a:latin typeface="Comic Sans MS"/>
                <a:cs typeface="Comic Sans MS"/>
              </a:rPr>
              <a:t>throughout</a:t>
            </a:r>
            <a:r>
              <a:rPr sz="2800" spc="-80" dirty="0">
                <a:latin typeface="Comic Sans MS"/>
                <a:cs typeface="Comic Sans MS"/>
              </a:rPr>
              <a:t> </a:t>
            </a:r>
            <a:r>
              <a:rPr sz="2800" dirty="0">
                <a:latin typeface="Comic Sans MS"/>
                <a:cs typeface="Comic Sans MS"/>
              </a:rPr>
              <a:t>Year</a:t>
            </a:r>
            <a:r>
              <a:rPr sz="2800" spc="-5" dirty="0">
                <a:latin typeface="Comic Sans MS"/>
                <a:cs typeface="Comic Sans MS"/>
              </a:rPr>
              <a:t> </a:t>
            </a:r>
            <a:r>
              <a:rPr sz="2800" dirty="0">
                <a:latin typeface="Comic Sans MS"/>
                <a:cs typeface="Comic Sans MS"/>
              </a:rPr>
              <a:t>2</a:t>
            </a:r>
            <a:r>
              <a:rPr sz="2800" spc="20" dirty="0">
                <a:latin typeface="Comic Sans MS"/>
                <a:cs typeface="Comic Sans MS"/>
              </a:rPr>
              <a:t> </a:t>
            </a:r>
            <a:r>
              <a:rPr sz="2800" dirty="0">
                <a:latin typeface="Comic Sans MS"/>
                <a:cs typeface="Comic Sans MS"/>
              </a:rPr>
              <a:t>– there</a:t>
            </a:r>
            <a:r>
              <a:rPr sz="2800" spc="-25" dirty="0">
                <a:latin typeface="Comic Sans MS"/>
                <a:cs typeface="Comic Sans MS"/>
              </a:rPr>
              <a:t> </a:t>
            </a:r>
            <a:r>
              <a:rPr sz="2800" dirty="0">
                <a:latin typeface="Comic Sans MS"/>
                <a:cs typeface="Comic Sans MS"/>
              </a:rPr>
              <a:t>is no</a:t>
            </a:r>
            <a:r>
              <a:rPr sz="2800" spc="-15" dirty="0">
                <a:latin typeface="Comic Sans MS"/>
                <a:cs typeface="Comic Sans MS"/>
              </a:rPr>
              <a:t> </a:t>
            </a:r>
            <a:r>
              <a:rPr sz="2800" spc="-20" dirty="0">
                <a:latin typeface="Comic Sans MS"/>
                <a:cs typeface="Comic Sans MS"/>
              </a:rPr>
              <a:t>Year </a:t>
            </a:r>
            <a:r>
              <a:rPr sz="2800" dirty="0">
                <a:latin typeface="Comic Sans MS"/>
                <a:cs typeface="Comic Sans MS"/>
              </a:rPr>
              <a:t>2</a:t>
            </a:r>
            <a:r>
              <a:rPr sz="2800" spc="-10" dirty="0">
                <a:latin typeface="Comic Sans MS"/>
                <a:cs typeface="Comic Sans MS"/>
              </a:rPr>
              <a:t> </a:t>
            </a:r>
            <a:r>
              <a:rPr sz="2800" dirty="0">
                <a:latin typeface="Comic Sans MS"/>
                <a:cs typeface="Comic Sans MS"/>
              </a:rPr>
              <a:t>writing</a:t>
            </a:r>
            <a:r>
              <a:rPr sz="2800" spc="-10" dirty="0">
                <a:latin typeface="Comic Sans MS"/>
                <a:cs typeface="Comic Sans MS"/>
              </a:rPr>
              <a:t> </a:t>
            </a:r>
            <a:r>
              <a:rPr sz="2800" spc="-20" dirty="0">
                <a:latin typeface="Comic Sans MS"/>
                <a:cs typeface="Comic Sans MS"/>
              </a:rPr>
              <a:t>test.</a:t>
            </a:r>
            <a:endParaRPr sz="2800" dirty="0">
              <a:latin typeface="Comic Sans MS"/>
              <a:cs typeface="Comic Sans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680085">
              <a:lnSpc>
                <a:spcPct val="100000"/>
              </a:lnSpc>
              <a:spcBef>
                <a:spcPts val="100"/>
              </a:spcBef>
            </a:pPr>
            <a:r>
              <a:rPr dirty="0"/>
              <a:t>What</a:t>
            </a:r>
            <a:r>
              <a:rPr spc="-50" dirty="0"/>
              <a:t> </a:t>
            </a:r>
            <a:r>
              <a:rPr dirty="0"/>
              <a:t>sort</a:t>
            </a:r>
            <a:r>
              <a:rPr spc="-20" dirty="0"/>
              <a:t> </a:t>
            </a:r>
            <a:r>
              <a:rPr dirty="0"/>
              <a:t>of</a:t>
            </a:r>
            <a:r>
              <a:rPr spc="-10" dirty="0"/>
              <a:t> </a:t>
            </a:r>
            <a:r>
              <a:rPr dirty="0"/>
              <a:t>results</a:t>
            </a:r>
            <a:r>
              <a:rPr spc="-10" dirty="0"/>
              <a:t> </a:t>
            </a:r>
            <a:r>
              <a:rPr dirty="0"/>
              <a:t>are</a:t>
            </a:r>
            <a:r>
              <a:rPr spc="-25" dirty="0"/>
              <a:t> </a:t>
            </a:r>
            <a:r>
              <a:rPr spc="-10" dirty="0"/>
              <a:t>reported?</a:t>
            </a:r>
          </a:p>
        </p:txBody>
      </p:sp>
      <p:sp>
        <p:nvSpPr>
          <p:cNvPr id="3" name="object 3"/>
          <p:cNvSpPr txBox="1"/>
          <p:nvPr/>
        </p:nvSpPr>
        <p:spPr>
          <a:xfrm>
            <a:off x="78739" y="990726"/>
            <a:ext cx="8921750" cy="5738495"/>
          </a:xfrm>
          <a:prstGeom prst="rect">
            <a:avLst/>
          </a:prstGeom>
        </p:spPr>
        <p:txBody>
          <a:bodyPr vert="horz" wrap="square" lIns="0" tIns="13335" rIns="0" bIns="0" rtlCol="0">
            <a:spAutoFit/>
          </a:bodyPr>
          <a:lstStyle/>
          <a:p>
            <a:pPr marL="12700" marR="603250">
              <a:lnSpc>
                <a:spcPct val="100000"/>
              </a:lnSpc>
              <a:spcBef>
                <a:spcPts val="105"/>
              </a:spcBef>
            </a:pPr>
            <a:r>
              <a:rPr sz="2800" dirty="0">
                <a:latin typeface="Comic Sans MS"/>
                <a:cs typeface="Comic Sans MS"/>
              </a:rPr>
              <a:t>Once</a:t>
            </a:r>
            <a:r>
              <a:rPr sz="2800" spc="-20" dirty="0">
                <a:latin typeface="Comic Sans MS"/>
                <a:cs typeface="Comic Sans MS"/>
              </a:rPr>
              <a:t> </a:t>
            </a:r>
            <a:r>
              <a:rPr sz="2800" dirty="0">
                <a:latin typeface="Comic Sans MS"/>
                <a:cs typeface="Comic Sans MS"/>
              </a:rPr>
              <a:t>marked,</a:t>
            </a:r>
            <a:r>
              <a:rPr sz="2800" spc="-10" dirty="0">
                <a:latin typeface="Comic Sans MS"/>
                <a:cs typeface="Comic Sans MS"/>
              </a:rPr>
              <a:t> </a:t>
            </a:r>
            <a:r>
              <a:rPr sz="2800" dirty="0">
                <a:latin typeface="Comic Sans MS"/>
                <a:cs typeface="Comic Sans MS"/>
              </a:rPr>
              <a:t>the</a:t>
            </a:r>
            <a:r>
              <a:rPr sz="2800" spc="-30" dirty="0">
                <a:latin typeface="Comic Sans MS"/>
                <a:cs typeface="Comic Sans MS"/>
              </a:rPr>
              <a:t> </a:t>
            </a:r>
            <a:r>
              <a:rPr sz="2800" dirty="0">
                <a:latin typeface="Comic Sans MS"/>
                <a:cs typeface="Comic Sans MS"/>
              </a:rPr>
              <a:t>tests</a:t>
            </a:r>
            <a:r>
              <a:rPr sz="2800" spc="-10" dirty="0">
                <a:latin typeface="Comic Sans MS"/>
                <a:cs typeface="Comic Sans MS"/>
              </a:rPr>
              <a:t> </a:t>
            </a:r>
            <a:r>
              <a:rPr sz="2800" dirty="0">
                <a:latin typeface="Comic Sans MS"/>
                <a:cs typeface="Comic Sans MS"/>
              </a:rPr>
              <a:t>will</a:t>
            </a:r>
            <a:r>
              <a:rPr sz="2800" spc="-30" dirty="0">
                <a:latin typeface="Comic Sans MS"/>
                <a:cs typeface="Comic Sans MS"/>
              </a:rPr>
              <a:t> </a:t>
            </a:r>
            <a:r>
              <a:rPr sz="2800" dirty="0">
                <a:latin typeface="Comic Sans MS"/>
                <a:cs typeface="Comic Sans MS"/>
              </a:rPr>
              <a:t>be</a:t>
            </a:r>
            <a:r>
              <a:rPr sz="2800" spc="-10" dirty="0">
                <a:latin typeface="Comic Sans MS"/>
                <a:cs typeface="Comic Sans MS"/>
              </a:rPr>
              <a:t> </a:t>
            </a:r>
            <a:r>
              <a:rPr sz="2800" dirty="0">
                <a:latin typeface="Comic Sans MS"/>
                <a:cs typeface="Comic Sans MS"/>
              </a:rPr>
              <a:t>given</a:t>
            </a:r>
            <a:r>
              <a:rPr sz="2800" spc="-10" dirty="0">
                <a:latin typeface="Comic Sans MS"/>
                <a:cs typeface="Comic Sans MS"/>
              </a:rPr>
              <a:t> </a:t>
            </a:r>
            <a:r>
              <a:rPr sz="2800" dirty="0">
                <a:latin typeface="Comic Sans MS"/>
                <a:cs typeface="Comic Sans MS"/>
              </a:rPr>
              <a:t>the</a:t>
            </a:r>
            <a:r>
              <a:rPr sz="2800" spc="-25" dirty="0">
                <a:latin typeface="Comic Sans MS"/>
                <a:cs typeface="Comic Sans MS"/>
              </a:rPr>
              <a:t> </a:t>
            </a:r>
            <a:r>
              <a:rPr sz="2800" spc="-10" dirty="0">
                <a:latin typeface="Comic Sans MS"/>
                <a:cs typeface="Comic Sans MS"/>
              </a:rPr>
              <a:t>following scores:</a:t>
            </a:r>
            <a:endParaRPr sz="2800">
              <a:latin typeface="Comic Sans MS"/>
              <a:cs typeface="Comic Sans MS"/>
            </a:endParaRPr>
          </a:p>
          <a:p>
            <a:pPr marL="12700" marR="558165">
              <a:lnSpc>
                <a:spcPct val="100800"/>
              </a:lnSpc>
              <a:spcBef>
                <a:spcPts val="1225"/>
              </a:spcBef>
            </a:pPr>
            <a:r>
              <a:rPr sz="2800" dirty="0">
                <a:latin typeface="Comic Sans MS"/>
                <a:cs typeface="Comic Sans MS"/>
              </a:rPr>
              <a:t>*A</a:t>
            </a:r>
            <a:r>
              <a:rPr sz="2800" spc="-25" dirty="0">
                <a:latin typeface="Comic Sans MS"/>
                <a:cs typeface="Comic Sans MS"/>
              </a:rPr>
              <a:t> </a:t>
            </a:r>
            <a:r>
              <a:rPr sz="2800" dirty="0">
                <a:latin typeface="Comic Sans MS"/>
                <a:cs typeface="Comic Sans MS"/>
              </a:rPr>
              <a:t>raw</a:t>
            </a:r>
            <a:r>
              <a:rPr sz="2800" spc="-15" dirty="0">
                <a:latin typeface="Comic Sans MS"/>
                <a:cs typeface="Comic Sans MS"/>
              </a:rPr>
              <a:t> </a:t>
            </a:r>
            <a:r>
              <a:rPr sz="2800" dirty="0">
                <a:latin typeface="Comic Sans MS"/>
                <a:cs typeface="Comic Sans MS"/>
              </a:rPr>
              <a:t>score</a:t>
            </a:r>
            <a:r>
              <a:rPr sz="2800" spc="-35" dirty="0">
                <a:latin typeface="Comic Sans MS"/>
                <a:cs typeface="Comic Sans MS"/>
              </a:rPr>
              <a:t> </a:t>
            </a:r>
            <a:r>
              <a:rPr sz="2800" dirty="0">
                <a:latin typeface="Comic Sans MS"/>
                <a:cs typeface="Comic Sans MS"/>
              </a:rPr>
              <a:t>(the</a:t>
            </a:r>
            <a:r>
              <a:rPr sz="2800" spc="-30" dirty="0">
                <a:latin typeface="Comic Sans MS"/>
                <a:cs typeface="Comic Sans MS"/>
              </a:rPr>
              <a:t> </a:t>
            </a:r>
            <a:r>
              <a:rPr sz="2800" dirty="0">
                <a:latin typeface="Comic Sans MS"/>
                <a:cs typeface="Comic Sans MS"/>
              </a:rPr>
              <a:t>total</a:t>
            </a:r>
            <a:r>
              <a:rPr sz="2800" spc="-10" dirty="0">
                <a:latin typeface="Comic Sans MS"/>
                <a:cs typeface="Comic Sans MS"/>
              </a:rPr>
              <a:t> </a:t>
            </a:r>
            <a:r>
              <a:rPr sz="2800" dirty="0">
                <a:latin typeface="Comic Sans MS"/>
                <a:cs typeface="Comic Sans MS"/>
              </a:rPr>
              <a:t>number</a:t>
            </a:r>
            <a:r>
              <a:rPr sz="2800" spc="-45" dirty="0">
                <a:latin typeface="Comic Sans MS"/>
                <a:cs typeface="Comic Sans MS"/>
              </a:rPr>
              <a:t> </a:t>
            </a:r>
            <a:r>
              <a:rPr sz="2800" dirty="0">
                <a:latin typeface="Comic Sans MS"/>
                <a:cs typeface="Comic Sans MS"/>
              </a:rPr>
              <a:t>of</a:t>
            </a:r>
            <a:r>
              <a:rPr sz="2800" spc="-20" dirty="0">
                <a:latin typeface="Comic Sans MS"/>
                <a:cs typeface="Comic Sans MS"/>
              </a:rPr>
              <a:t> </a:t>
            </a:r>
            <a:r>
              <a:rPr sz="2800" dirty="0">
                <a:latin typeface="Comic Sans MS"/>
                <a:cs typeface="Comic Sans MS"/>
              </a:rPr>
              <a:t>marks</a:t>
            </a:r>
            <a:r>
              <a:rPr sz="2800" spc="-10" dirty="0">
                <a:latin typeface="Comic Sans MS"/>
                <a:cs typeface="Comic Sans MS"/>
              </a:rPr>
              <a:t> achieved </a:t>
            </a:r>
            <a:r>
              <a:rPr sz="2800" dirty="0">
                <a:latin typeface="Comic Sans MS"/>
                <a:cs typeface="Comic Sans MS"/>
              </a:rPr>
              <a:t>for</a:t>
            </a:r>
            <a:r>
              <a:rPr sz="2800" spc="-15" dirty="0">
                <a:latin typeface="Comic Sans MS"/>
                <a:cs typeface="Comic Sans MS"/>
              </a:rPr>
              <a:t> </a:t>
            </a:r>
            <a:r>
              <a:rPr sz="2800" dirty="0">
                <a:latin typeface="Comic Sans MS"/>
                <a:cs typeface="Comic Sans MS"/>
              </a:rPr>
              <a:t>each</a:t>
            </a:r>
            <a:r>
              <a:rPr sz="2800" spc="-25" dirty="0">
                <a:latin typeface="Comic Sans MS"/>
                <a:cs typeface="Comic Sans MS"/>
              </a:rPr>
              <a:t> </a:t>
            </a:r>
            <a:r>
              <a:rPr sz="2800" spc="-10" dirty="0">
                <a:latin typeface="Comic Sans MS"/>
                <a:cs typeface="Comic Sans MS"/>
              </a:rPr>
              <a:t>paper);</a:t>
            </a:r>
            <a:endParaRPr sz="2800">
              <a:latin typeface="Comic Sans MS"/>
              <a:cs typeface="Comic Sans MS"/>
            </a:endParaRPr>
          </a:p>
          <a:p>
            <a:pPr marL="12700">
              <a:lnSpc>
                <a:spcPct val="100000"/>
              </a:lnSpc>
              <a:spcBef>
                <a:spcPts val="3360"/>
              </a:spcBef>
            </a:pPr>
            <a:r>
              <a:rPr sz="2800" dirty="0">
                <a:latin typeface="Comic Sans MS"/>
                <a:cs typeface="Comic Sans MS"/>
              </a:rPr>
              <a:t>*A</a:t>
            </a:r>
            <a:r>
              <a:rPr sz="2800" spc="-30" dirty="0">
                <a:latin typeface="Comic Sans MS"/>
                <a:cs typeface="Comic Sans MS"/>
              </a:rPr>
              <a:t> </a:t>
            </a:r>
            <a:r>
              <a:rPr sz="2800" dirty="0">
                <a:latin typeface="Comic Sans MS"/>
                <a:cs typeface="Comic Sans MS"/>
              </a:rPr>
              <a:t>scaled</a:t>
            </a:r>
            <a:r>
              <a:rPr sz="2800" spc="-25" dirty="0">
                <a:latin typeface="Comic Sans MS"/>
                <a:cs typeface="Comic Sans MS"/>
              </a:rPr>
              <a:t> </a:t>
            </a:r>
            <a:r>
              <a:rPr sz="2800" dirty="0">
                <a:latin typeface="Comic Sans MS"/>
                <a:cs typeface="Comic Sans MS"/>
              </a:rPr>
              <a:t>score</a:t>
            </a:r>
            <a:r>
              <a:rPr sz="2800" spc="-15" dirty="0">
                <a:latin typeface="Comic Sans MS"/>
                <a:cs typeface="Comic Sans MS"/>
              </a:rPr>
              <a:t> </a:t>
            </a:r>
            <a:r>
              <a:rPr sz="2800" dirty="0">
                <a:latin typeface="Comic Sans MS"/>
                <a:cs typeface="Comic Sans MS"/>
              </a:rPr>
              <a:t>(which</a:t>
            </a:r>
            <a:r>
              <a:rPr sz="2800" spc="-80" dirty="0">
                <a:latin typeface="Comic Sans MS"/>
                <a:cs typeface="Comic Sans MS"/>
              </a:rPr>
              <a:t> </a:t>
            </a:r>
            <a:r>
              <a:rPr sz="2800" dirty="0">
                <a:latin typeface="Comic Sans MS"/>
                <a:cs typeface="Comic Sans MS"/>
              </a:rPr>
              <a:t>is</a:t>
            </a:r>
            <a:r>
              <a:rPr sz="2800" spc="-10" dirty="0">
                <a:latin typeface="Comic Sans MS"/>
                <a:cs typeface="Comic Sans MS"/>
              </a:rPr>
              <a:t> </a:t>
            </a:r>
            <a:r>
              <a:rPr sz="2800" dirty="0">
                <a:latin typeface="Comic Sans MS"/>
                <a:cs typeface="Comic Sans MS"/>
              </a:rPr>
              <a:t>explained</a:t>
            </a:r>
            <a:r>
              <a:rPr sz="2800" spc="-50" dirty="0">
                <a:latin typeface="Comic Sans MS"/>
                <a:cs typeface="Comic Sans MS"/>
              </a:rPr>
              <a:t> </a:t>
            </a:r>
            <a:r>
              <a:rPr sz="2800" spc="-10" dirty="0">
                <a:latin typeface="Comic Sans MS"/>
                <a:cs typeface="Comic Sans MS"/>
              </a:rPr>
              <a:t>next);</a:t>
            </a:r>
            <a:endParaRPr sz="2800">
              <a:latin typeface="Comic Sans MS"/>
              <a:cs typeface="Comic Sans MS"/>
            </a:endParaRPr>
          </a:p>
          <a:p>
            <a:pPr marL="12700" marR="5080">
              <a:lnSpc>
                <a:spcPct val="100200"/>
              </a:lnSpc>
              <a:spcBef>
                <a:spcPts val="3335"/>
              </a:spcBef>
            </a:pPr>
            <a:r>
              <a:rPr sz="2800" dirty="0">
                <a:latin typeface="Comic Sans MS"/>
                <a:cs typeface="Comic Sans MS"/>
              </a:rPr>
              <a:t>*A</a:t>
            </a:r>
            <a:r>
              <a:rPr sz="2800" spc="-40" dirty="0">
                <a:latin typeface="Comic Sans MS"/>
                <a:cs typeface="Comic Sans MS"/>
              </a:rPr>
              <a:t> </a:t>
            </a:r>
            <a:r>
              <a:rPr sz="2800" dirty="0">
                <a:latin typeface="Comic Sans MS"/>
                <a:cs typeface="Comic Sans MS"/>
              </a:rPr>
              <a:t>judgement</a:t>
            </a:r>
            <a:r>
              <a:rPr sz="2800" spc="-50" dirty="0">
                <a:latin typeface="Comic Sans MS"/>
                <a:cs typeface="Comic Sans MS"/>
              </a:rPr>
              <a:t> </a:t>
            </a:r>
            <a:r>
              <a:rPr sz="2800" dirty="0">
                <a:latin typeface="Comic Sans MS"/>
                <a:cs typeface="Comic Sans MS"/>
              </a:rPr>
              <a:t>of</a:t>
            </a:r>
            <a:r>
              <a:rPr sz="2800" spc="-35" dirty="0">
                <a:latin typeface="Comic Sans MS"/>
                <a:cs typeface="Comic Sans MS"/>
              </a:rPr>
              <a:t> </a:t>
            </a:r>
            <a:r>
              <a:rPr sz="2800" dirty="0">
                <a:latin typeface="Comic Sans MS"/>
                <a:cs typeface="Comic Sans MS"/>
              </a:rPr>
              <a:t>whether</a:t>
            </a:r>
            <a:r>
              <a:rPr sz="2800" spc="-70" dirty="0">
                <a:latin typeface="Comic Sans MS"/>
                <a:cs typeface="Comic Sans MS"/>
              </a:rPr>
              <a:t> </a:t>
            </a:r>
            <a:r>
              <a:rPr sz="2800" dirty="0">
                <a:latin typeface="Comic Sans MS"/>
                <a:cs typeface="Comic Sans MS"/>
              </a:rPr>
              <a:t>the</a:t>
            </a:r>
            <a:r>
              <a:rPr sz="2800" spc="-20" dirty="0">
                <a:latin typeface="Comic Sans MS"/>
                <a:cs typeface="Comic Sans MS"/>
              </a:rPr>
              <a:t> </a:t>
            </a:r>
            <a:r>
              <a:rPr sz="2800" dirty="0">
                <a:latin typeface="Comic Sans MS"/>
                <a:cs typeface="Comic Sans MS"/>
              </a:rPr>
              <a:t>National</a:t>
            </a:r>
            <a:r>
              <a:rPr sz="2800" spc="-50" dirty="0">
                <a:latin typeface="Comic Sans MS"/>
                <a:cs typeface="Comic Sans MS"/>
              </a:rPr>
              <a:t> </a:t>
            </a:r>
            <a:r>
              <a:rPr sz="2800" dirty="0">
                <a:latin typeface="Comic Sans MS"/>
                <a:cs typeface="Comic Sans MS"/>
              </a:rPr>
              <a:t>Standard</a:t>
            </a:r>
            <a:r>
              <a:rPr sz="2800" spc="-40" dirty="0">
                <a:latin typeface="Comic Sans MS"/>
                <a:cs typeface="Comic Sans MS"/>
              </a:rPr>
              <a:t> </a:t>
            </a:r>
            <a:r>
              <a:rPr sz="2800" spc="-25" dirty="0">
                <a:latin typeface="Comic Sans MS"/>
                <a:cs typeface="Comic Sans MS"/>
              </a:rPr>
              <a:t>has </a:t>
            </a:r>
            <a:r>
              <a:rPr sz="2800" dirty="0">
                <a:latin typeface="Comic Sans MS"/>
                <a:cs typeface="Comic Sans MS"/>
              </a:rPr>
              <a:t>been</a:t>
            </a:r>
            <a:r>
              <a:rPr sz="2800" spc="-45" dirty="0">
                <a:latin typeface="Comic Sans MS"/>
                <a:cs typeface="Comic Sans MS"/>
              </a:rPr>
              <a:t> </a:t>
            </a:r>
            <a:r>
              <a:rPr sz="2800" dirty="0">
                <a:latin typeface="Comic Sans MS"/>
                <a:cs typeface="Comic Sans MS"/>
              </a:rPr>
              <a:t>met.</a:t>
            </a:r>
            <a:r>
              <a:rPr sz="2800" spc="-25" dirty="0">
                <a:latin typeface="Comic Sans MS"/>
                <a:cs typeface="Comic Sans MS"/>
              </a:rPr>
              <a:t> </a:t>
            </a:r>
            <a:r>
              <a:rPr sz="2800" dirty="0">
                <a:latin typeface="Comic Sans MS"/>
                <a:cs typeface="Comic Sans MS"/>
              </a:rPr>
              <a:t>After</a:t>
            </a:r>
            <a:r>
              <a:rPr sz="2800" spc="-30" dirty="0">
                <a:latin typeface="Comic Sans MS"/>
                <a:cs typeface="Comic Sans MS"/>
              </a:rPr>
              <a:t> </a:t>
            </a:r>
            <a:r>
              <a:rPr sz="2800" dirty="0">
                <a:latin typeface="Comic Sans MS"/>
                <a:cs typeface="Comic Sans MS"/>
              </a:rPr>
              <a:t>marking</a:t>
            </a:r>
            <a:r>
              <a:rPr sz="2800" spc="-15" dirty="0">
                <a:latin typeface="Comic Sans MS"/>
                <a:cs typeface="Comic Sans MS"/>
              </a:rPr>
              <a:t> </a:t>
            </a:r>
            <a:r>
              <a:rPr sz="2800" dirty="0">
                <a:latin typeface="Comic Sans MS"/>
                <a:cs typeface="Comic Sans MS"/>
              </a:rPr>
              <a:t>each</a:t>
            </a:r>
            <a:r>
              <a:rPr sz="2800" spc="-40" dirty="0">
                <a:latin typeface="Comic Sans MS"/>
                <a:cs typeface="Comic Sans MS"/>
              </a:rPr>
              <a:t> </a:t>
            </a:r>
            <a:r>
              <a:rPr sz="2800" dirty="0">
                <a:latin typeface="Comic Sans MS"/>
                <a:cs typeface="Comic Sans MS"/>
              </a:rPr>
              <a:t>test,</a:t>
            </a:r>
            <a:r>
              <a:rPr sz="2800" spc="-30" dirty="0">
                <a:latin typeface="Comic Sans MS"/>
                <a:cs typeface="Comic Sans MS"/>
              </a:rPr>
              <a:t> </a:t>
            </a:r>
            <a:r>
              <a:rPr sz="2800" dirty="0">
                <a:latin typeface="Comic Sans MS"/>
                <a:cs typeface="Comic Sans MS"/>
              </a:rPr>
              <a:t>we</a:t>
            </a:r>
            <a:r>
              <a:rPr sz="2800" spc="-15" dirty="0">
                <a:latin typeface="Comic Sans MS"/>
                <a:cs typeface="Comic Sans MS"/>
              </a:rPr>
              <a:t> </a:t>
            </a:r>
            <a:r>
              <a:rPr sz="2800" dirty="0">
                <a:latin typeface="Comic Sans MS"/>
                <a:cs typeface="Comic Sans MS"/>
              </a:rPr>
              <a:t>are</a:t>
            </a:r>
            <a:r>
              <a:rPr sz="2800" spc="-15" dirty="0">
                <a:latin typeface="Comic Sans MS"/>
                <a:cs typeface="Comic Sans MS"/>
              </a:rPr>
              <a:t> </a:t>
            </a:r>
            <a:r>
              <a:rPr sz="2800" spc="-10" dirty="0">
                <a:latin typeface="Comic Sans MS"/>
                <a:cs typeface="Comic Sans MS"/>
              </a:rPr>
              <a:t>required </a:t>
            </a:r>
            <a:r>
              <a:rPr sz="2800" dirty="0">
                <a:latin typeface="Comic Sans MS"/>
                <a:cs typeface="Comic Sans MS"/>
              </a:rPr>
              <a:t>to</a:t>
            </a:r>
            <a:r>
              <a:rPr sz="2800" spc="-20" dirty="0">
                <a:latin typeface="Comic Sans MS"/>
                <a:cs typeface="Comic Sans MS"/>
              </a:rPr>
              <a:t> </a:t>
            </a:r>
            <a:r>
              <a:rPr sz="2800" dirty="0">
                <a:latin typeface="Comic Sans MS"/>
                <a:cs typeface="Comic Sans MS"/>
              </a:rPr>
              <a:t>convert</a:t>
            </a:r>
            <a:r>
              <a:rPr sz="2800" spc="-35" dirty="0">
                <a:latin typeface="Comic Sans MS"/>
                <a:cs typeface="Comic Sans MS"/>
              </a:rPr>
              <a:t> </a:t>
            </a:r>
            <a:r>
              <a:rPr sz="2800" dirty="0">
                <a:latin typeface="Comic Sans MS"/>
                <a:cs typeface="Comic Sans MS"/>
              </a:rPr>
              <a:t>each</a:t>
            </a:r>
            <a:r>
              <a:rPr sz="2800" spc="-30" dirty="0">
                <a:latin typeface="Comic Sans MS"/>
                <a:cs typeface="Comic Sans MS"/>
              </a:rPr>
              <a:t> </a:t>
            </a:r>
            <a:r>
              <a:rPr sz="2800" dirty="0">
                <a:latin typeface="Comic Sans MS"/>
                <a:cs typeface="Comic Sans MS"/>
              </a:rPr>
              <a:t>raw</a:t>
            </a:r>
            <a:r>
              <a:rPr sz="2800" spc="-10" dirty="0">
                <a:latin typeface="Comic Sans MS"/>
                <a:cs typeface="Comic Sans MS"/>
              </a:rPr>
              <a:t> </a:t>
            </a:r>
            <a:r>
              <a:rPr sz="2800" dirty="0">
                <a:latin typeface="Comic Sans MS"/>
                <a:cs typeface="Comic Sans MS"/>
              </a:rPr>
              <a:t>score</a:t>
            </a:r>
            <a:r>
              <a:rPr sz="2800" spc="-30" dirty="0">
                <a:latin typeface="Comic Sans MS"/>
                <a:cs typeface="Comic Sans MS"/>
              </a:rPr>
              <a:t> </a:t>
            </a:r>
            <a:r>
              <a:rPr sz="2800" dirty="0">
                <a:latin typeface="Comic Sans MS"/>
                <a:cs typeface="Comic Sans MS"/>
              </a:rPr>
              <a:t>into</a:t>
            </a:r>
            <a:r>
              <a:rPr sz="2800" spc="-25" dirty="0">
                <a:latin typeface="Comic Sans MS"/>
                <a:cs typeface="Comic Sans MS"/>
              </a:rPr>
              <a:t> </a:t>
            </a:r>
            <a:r>
              <a:rPr sz="2800" dirty="0">
                <a:latin typeface="Comic Sans MS"/>
                <a:cs typeface="Comic Sans MS"/>
              </a:rPr>
              <a:t>a</a:t>
            </a:r>
            <a:r>
              <a:rPr sz="2800" spc="-10" dirty="0">
                <a:latin typeface="Comic Sans MS"/>
                <a:cs typeface="Comic Sans MS"/>
              </a:rPr>
              <a:t> </a:t>
            </a:r>
            <a:r>
              <a:rPr sz="2800" dirty="0">
                <a:latin typeface="Comic Sans MS"/>
                <a:cs typeface="Comic Sans MS"/>
              </a:rPr>
              <a:t>scaled</a:t>
            </a:r>
            <a:r>
              <a:rPr sz="2800" spc="-30" dirty="0">
                <a:latin typeface="Comic Sans MS"/>
                <a:cs typeface="Comic Sans MS"/>
              </a:rPr>
              <a:t> </a:t>
            </a:r>
            <a:r>
              <a:rPr sz="2800" dirty="0">
                <a:latin typeface="Comic Sans MS"/>
                <a:cs typeface="Comic Sans MS"/>
              </a:rPr>
              <a:t>score</a:t>
            </a:r>
            <a:r>
              <a:rPr sz="2800" spc="-15" dirty="0">
                <a:latin typeface="Comic Sans MS"/>
                <a:cs typeface="Comic Sans MS"/>
              </a:rPr>
              <a:t> </a:t>
            </a:r>
            <a:r>
              <a:rPr sz="2800" dirty="0">
                <a:latin typeface="Comic Sans MS"/>
                <a:cs typeface="Comic Sans MS"/>
              </a:rPr>
              <a:t>to</a:t>
            </a:r>
            <a:r>
              <a:rPr sz="2800" spc="-25" dirty="0">
                <a:latin typeface="Comic Sans MS"/>
                <a:cs typeface="Comic Sans MS"/>
              </a:rPr>
              <a:t> </a:t>
            </a:r>
            <a:r>
              <a:rPr sz="2800" spc="-20" dirty="0">
                <a:latin typeface="Comic Sans MS"/>
                <a:cs typeface="Comic Sans MS"/>
              </a:rPr>
              <a:t>show </a:t>
            </a:r>
            <a:r>
              <a:rPr sz="2800" dirty="0">
                <a:latin typeface="Comic Sans MS"/>
                <a:cs typeface="Comic Sans MS"/>
              </a:rPr>
              <a:t>whether</a:t>
            </a:r>
            <a:r>
              <a:rPr sz="2800" spc="-40" dirty="0">
                <a:latin typeface="Comic Sans MS"/>
                <a:cs typeface="Comic Sans MS"/>
              </a:rPr>
              <a:t> </a:t>
            </a:r>
            <a:r>
              <a:rPr sz="2800" dirty="0">
                <a:latin typeface="Comic Sans MS"/>
                <a:cs typeface="Comic Sans MS"/>
              </a:rPr>
              <a:t>each</a:t>
            </a:r>
            <a:r>
              <a:rPr sz="2800" spc="-55" dirty="0">
                <a:latin typeface="Comic Sans MS"/>
                <a:cs typeface="Comic Sans MS"/>
              </a:rPr>
              <a:t> </a:t>
            </a:r>
            <a:r>
              <a:rPr sz="2800" dirty="0">
                <a:latin typeface="Comic Sans MS"/>
                <a:cs typeface="Comic Sans MS"/>
              </a:rPr>
              <a:t>child</a:t>
            </a:r>
            <a:r>
              <a:rPr sz="2800" spc="-25" dirty="0">
                <a:latin typeface="Comic Sans MS"/>
                <a:cs typeface="Comic Sans MS"/>
              </a:rPr>
              <a:t> </a:t>
            </a:r>
            <a:r>
              <a:rPr sz="2800" dirty="0">
                <a:latin typeface="Comic Sans MS"/>
                <a:cs typeface="Comic Sans MS"/>
              </a:rPr>
              <a:t>is</a:t>
            </a:r>
            <a:r>
              <a:rPr sz="2800" spc="-25" dirty="0">
                <a:latin typeface="Comic Sans MS"/>
                <a:cs typeface="Comic Sans MS"/>
              </a:rPr>
              <a:t> </a:t>
            </a:r>
            <a:r>
              <a:rPr sz="2800" dirty="0">
                <a:latin typeface="Comic Sans MS"/>
                <a:cs typeface="Comic Sans MS"/>
              </a:rPr>
              <a:t>working</a:t>
            </a:r>
            <a:r>
              <a:rPr sz="2800" spc="-40" dirty="0">
                <a:latin typeface="Comic Sans MS"/>
                <a:cs typeface="Comic Sans MS"/>
              </a:rPr>
              <a:t> </a:t>
            </a:r>
            <a:r>
              <a:rPr sz="2800" dirty="0">
                <a:latin typeface="Comic Sans MS"/>
                <a:cs typeface="Comic Sans MS"/>
              </a:rPr>
              <a:t>below,</a:t>
            </a:r>
            <a:r>
              <a:rPr sz="2800" spc="-15" dirty="0">
                <a:latin typeface="Comic Sans MS"/>
                <a:cs typeface="Comic Sans MS"/>
              </a:rPr>
              <a:t> </a:t>
            </a:r>
            <a:r>
              <a:rPr sz="2800" dirty="0">
                <a:latin typeface="Comic Sans MS"/>
                <a:cs typeface="Comic Sans MS"/>
              </a:rPr>
              <a:t>towards,</a:t>
            </a:r>
            <a:r>
              <a:rPr sz="2800" spc="-40" dirty="0">
                <a:latin typeface="Comic Sans MS"/>
                <a:cs typeface="Comic Sans MS"/>
              </a:rPr>
              <a:t> </a:t>
            </a:r>
            <a:r>
              <a:rPr sz="2800" dirty="0">
                <a:latin typeface="Comic Sans MS"/>
                <a:cs typeface="Comic Sans MS"/>
              </a:rPr>
              <a:t>at</a:t>
            </a:r>
            <a:r>
              <a:rPr sz="2800" spc="-5" dirty="0">
                <a:latin typeface="Comic Sans MS"/>
                <a:cs typeface="Comic Sans MS"/>
              </a:rPr>
              <a:t> </a:t>
            </a:r>
            <a:r>
              <a:rPr sz="2800" spc="-25" dirty="0">
                <a:latin typeface="Comic Sans MS"/>
                <a:cs typeface="Comic Sans MS"/>
              </a:rPr>
              <a:t>or </a:t>
            </a:r>
            <a:r>
              <a:rPr sz="2800" dirty="0">
                <a:latin typeface="Comic Sans MS"/>
                <a:cs typeface="Comic Sans MS"/>
              </a:rPr>
              <a:t>above</a:t>
            </a:r>
            <a:r>
              <a:rPr sz="2800" spc="-40" dirty="0">
                <a:latin typeface="Comic Sans MS"/>
                <a:cs typeface="Comic Sans MS"/>
              </a:rPr>
              <a:t> </a:t>
            </a:r>
            <a:r>
              <a:rPr sz="2800" dirty="0">
                <a:latin typeface="Comic Sans MS"/>
                <a:cs typeface="Comic Sans MS"/>
              </a:rPr>
              <a:t>the</a:t>
            </a:r>
            <a:r>
              <a:rPr sz="2800" spc="-10" dirty="0">
                <a:latin typeface="Comic Sans MS"/>
                <a:cs typeface="Comic Sans MS"/>
              </a:rPr>
              <a:t> </a:t>
            </a:r>
            <a:r>
              <a:rPr sz="2800" dirty="0">
                <a:latin typeface="Comic Sans MS"/>
                <a:cs typeface="Comic Sans MS"/>
              </a:rPr>
              <a:t>national</a:t>
            </a:r>
            <a:r>
              <a:rPr sz="2800" spc="-45" dirty="0">
                <a:latin typeface="Comic Sans MS"/>
                <a:cs typeface="Comic Sans MS"/>
              </a:rPr>
              <a:t> </a:t>
            </a:r>
            <a:r>
              <a:rPr sz="2800" dirty="0">
                <a:latin typeface="Comic Sans MS"/>
                <a:cs typeface="Comic Sans MS"/>
              </a:rPr>
              <a:t>standard</a:t>
            </a:r>
            <a:r>
              <a:rPr sz="2800" spc="-30" dirty="0">
                <a:latin typeface="Comic Sans MS"/>
                <a:cs typeface="Comic Sans MS"/>
              </a:rPr>
              <a:t> </a:t>
            </a:r>
            <a:r>
              <a:rPr sz="2800" dirty="0">
                <a:latin typeface="Comic Sans MS"/>
                <a:cs typeface="Comic Sans MS"/>
              </a:rPr>
              <a:t>(the</a:t>
            </a:r>
            <a:r>
              <a:rPr sz="2800" spc="-30" dirty="0">
                <a:latin typeface="Comic Sans MS"/>
                <a:cs typeface="Comic Sans MS"/>
              </a:rPr>
              <a:t> </a:t>
            </a:r>
            <a:r>
              <a:rPr sz="2800" dirty="0">
                <a:latin typeface="Comic Sans MS"/>
                <a:cs typeface="Comic Sans MS"/>
              </a:rPr>
              <a:t>latter</a:t>
            </a:r>
            <a:r>
              <a:rPr sz="2800" spc="-15" dirty="0">
                <a:latin typeface="Comic Sans MS"/>
                <a:cs typeface="Comic Sans MS"/>
              </a:rPr>
              <a:t> </a:t>
            </a:r>
            <a:r>
              <a:rPr sz="2800" dirty="0">
                <a:latin typeface="Comic Sans MS"/>
                <a:cs typeface="Comic Sans MS"/>
              </a:rPr>
              <a:t>also</a:t>
            </a:r>
            <a:r>
              <a:rPr sz="2800" spc="-30" dirty="0">
                <a:latin typeface="Comic Sans MS"/>
                <a:cs typeface="Comic Sans MS"/>
              </a:rPr>
              <a:t> </a:t>
            </a:r>
            <a:r>
              <a:rPr sz="2800" dirty="0">
                <a:latin typeface="Comic Sans MS"/>
                <a:cs typeface="Comic Sans MS"/>
              </a:rPr>
              <a:t>known</a:t>
            </a:r>
            <a:r>
              <a:rPr sz="2800" spc="-45" dirty="0">
                <a:latin typeface="Comic Sans MS"/>
                <a:cs typeface="Comic Sans MS"/>
              </a:rPr>
              <a:t> </a:t>
            </a:r>
            <a:r>
              <a:rPr sz="2800" spc="-25" dirty="0">
                <a:latin typeface="Comic Sans MS"/>
                <a:cs typeface="Comic Sans MS"/>
              </a:rPr>
              <a:t>as </a:t>
            </a:r>
            <a:r>
              <a:rPr sz="2800" dirty="0">
                <a:latin typeface="Comic Sans MS"/>
                <a:cs typeface="Comic Sans MS"/>
              </a:rPr>
              <a:t>greater</a:t>
            </a:r>
            <a:r>
              <a:rPr sz="2800" spc="-70" dirty="0">
                <a:latin typeface="Comic Sans MS"/>
                <a:cs typeface="Comic Sans MS"/>
              </a:rPr>
              <a:t> </a:t>
            </a:r>
            <a:r>
              <a:rPr sz="2800" spc="-10" dirty="0">
                <a:latin typeface="Comic Sans MS"/>
                <a:cs typeface="Comic Sans MS"/>
              </a:rPr>
              <a:t>depth).</a:t>
            </a:r>
            <a:endParaRPr sz="2800">
              <a:latin typeface="Comic Sans MS"/>
              <a:cs typeface="Comic Sans M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3646804">
              <a:lnSpc>
                <a:spcPct val="100000"/>
              </a:lnSpc>
              <a:spcBef>
                <a:spcPts val="100"/>
              </a:spcBef>
            </a:pPr>
            <a:r>
              <a:rPr spc="-10" dirty="0"/>
              <a:t>Reading</a:t>
            </a:r>
          </a:p>
        </p:txBody>
      </p:sp>
      <p:sp>
        <p:nvSpPr>
          <p:cNvPr id="3" name="object 3"/>
          <p:cNvSpPr txBox="1"/>
          <p:nvPr/>
        </p:nvSpPr>
        <p:spPr>
          <a:xfrm>
            <a:off x="78739" y="990726"/>
            <a:ext cx="8873490" cy="5576570"/>
          </a:xfrm>
          <a:prstGeom prst="rect">
            <a:avLst/>
          </a:prstGeom>
        </p:spPr>
        <p:txBody>
          <a:bodyPr vert="horz" wrap="square" lIns="0" tIns="13335" rIns="0" bIns="0" rtlCol="0">
            <a:spAutoFit/>
          </a:bodyPr>
          <a:lstStyle/>
          <a:p>
            <a:pPr marL="12700" marR="5080">
              <a:lnSpc>
                <a:spcPct val="100000"/>
              </a:lnSpc>
              <a:spcBef>
                <a:spcPts val="105"/>
              </a:spcBef>
            </a:pPr>
            <a:r>
              <a:rPr sz="2800" dirty="0">
                <a:latin typeface="Comic Sans MS"/>
                <a:cs typeface="Comic Sans MS"/>
              </a:rPr>
              <a:t>*Paper</a:t>
            </a:r>
            <a:r>
              <a:rPr sz="2800" spc="-20" dirty="0">
                <a:latin typeface="Comic Sans MS"/>
                <a:cs typeface="Comic Sans MS"/>
              </a:rPr>
              <a:t> </a:t>
            </a:r>
            <a:r>
              <a:rPr sz="2800" dirty="0">
                <a:latin typeface="Comic Sans MS"/>
                <a:cs typeface="Comic Sans MS"/>
              </a:rPr>
              <a:t>1</a:t>
            </a:r>
            <a:r>
              <a:rPr sz="2800" spc="-40" dirty="0">
                <a:latin typeface="Comic Sans MS"/>
                <a:cs typeface="Comic Sans MS"/>
              </a:rPr>
              <a:t> </a:t>
            </a:r>
            <a:r>
              <a:rPr sz="2800" dirty="0">
                <a:latin typeface="Comic Sans MS"/>
                <a:cs typeface="Comic Sans MS"/>
              </a:rPr>
              <a:t>is</a:t>
            </a:r>
            <a:r>
              <a:rPr sz="2800" spc="-15" dirty="0">
                <a:latin typeface="Comic Sans MS"/>
                <a:cs typeface="Comic Sans MS"/>
              </a:rPr>
              <a:t> </a:t>
            </a:r>
            <a:r>
              <a:rPr sz="2800" dirty="0">
                <a:latin typeface="Comic Sans MS"/>
                <a:cs typeface="Comic Sans MS"/>
              </a:rPr>
              <a:t>a</a:t>
            </a:r>
            <a:r>
              <a:rPr sz="2800" spc="-35" dirty="0">
                <a:latin typeface="Comic Sans MS"/>
                <a:cs typeface="Comic Sans MS"/>
              </a:rPr>
              <a:t> </a:t>
            </a:r>
            <a:r>
              <a:rPr sz="2800" dirty="0">
                <a:latin typeface="Comic Sans MS"/>
                <a:cs typeface="Comic Sans MS"/>
              </a:rPr>
              <a:t>combined</a:t>
            </a:r>
            <a:r>
              <a:rPr sz="2800" spc="-35" dirty="0">
                <a:latin typeface="Comic Sans MS"/>
                <a:cs typeface="Comic Sans MS"/>
              </a:rPr>
              <a:t> </a:t>
            </a:r>
            <a:r>
              <a:rPr sz="2800" dirty="0">
                <a:latin typeface="Comic Sans MS"/>
                <a:cs typeface="Comic Sans MS"/>
              </a:rPr>
              <a:t>reading</a:t>
            </a:r>
            <a:r>
              <a:rPr sz="2800" spc="-15" dirty="0">
                <a:latin typeface="Comic Sans MS"/>
                <a:cs typeface="Comic Sans MS"/>
              </a:rPr>
              <a:t> </a:t>
            </a:r>
            <a:r>
              <a:rPr sz="2800" dirty="0">
                <a:latin typeface="Comic Sans MS"/>
                <a:cs typeface="Comic Sans MS"/>
              </a:rPr>
              <a:t>prompt</a:t>
            </a:r>
            <a:r>
              <a:rPr sz="2800" spc="-65" dirty="0">
                <a:latin typeface="Comic Sans MS"/>
                <a:cs typeface="Comic Sans MS"/>
              </a:rPr>
              <a:t> </a:t>
            </a:r>
            <a:r>
              <a:rPr sz="2800" dirty="0">
                <a:latin typeface="Comic Sans MS"/>
                <a:cs typeface="Comic Sans MS"/>
              </a:rPr>
              <a:t>and</a:t>
            </a:r>
            <a:r>
              <a:rPr sz="2800" spc="-20" dirty="0">
                <a:latin typeface="Comic Sans MS"/>
                <a:cs typeface="Comic Sans MS"/>
              </a:rPr>
              <a:t> </a:t>
            </a:r>
            <a:r>
              <a:rPr sz="2800" spc="-10" dirty="0">
                <a:latin typeface="Comic Sans MS"/>
                <a:cs typeface="Comic Sans MS"/>
              </a:rPr>
              <a:t>answer </a:t>
            </a:r>
            <a:r>
              <a:rPr sz="2800" dirty="0">
                <a:latin typeface="Comic Sans MS"/>
                <a:cs typeface="Comic Sans MS"/>
              </a:rPr>
              <a:t>booklet.</a:t>
            </a:r>
            <a:r>
              <a:rPr sz="2800" spc="-40" dirty="0">
                <a:latin typeface="Comic Sans MS"/>
                <a:cs typeface="Comic Sans MS"/>
              </a:rPr>
              <a:t> </a:t>
            </a:r>
            <a:r>
              <a:rPr sz="2800" dirty="0">
                <a:latin typeface="Comic Sans MS"/>
                <a:cs typeface="Comic Sans MS"/>
              </a:rPr>
              <a:t>The</a:t>
            </a:r>
            <a:r>
              <a:rPr sz="2800" spc="-30" dirty="0">
                <a:latin typeface="Comic Sans MS"/>
                <a:cs typeface="Comic Sans MS"/>
              </a:rPr>
              <a:t> </a:t>
            </a:r>
            <a:r>
              <a:rPr sz="2800" dirty="0">
                <a:latin typeface="Comic Sans MS"/>
                <a:cs typeface="Comic Sans MS"/>
              </a:rPr>
              <a:t>paper</a:t>
            </a:r>
            <a:r>
              <a:rPr sz="2800" spc="-40" dirty="0">
                <a:latin typeface="Comic Sans MS"/>
                <a:cs typeface="Comic Sans MS"/>
              </a:rPr>
              <a:t> </a:t>
            </a:r>
            <a:r>
              <a:rPr sz="2800" dirty="0">
                <a:latin typeface="Comic Sans MS"/>
                <a:cs typeface="Comic Sans MS"/>
              </a:rPr>
              <a:t>includes</a:t>
            </a:r>
            <a:r>
              <a:rPr sz="2800" spc="-45" dirty="0">
                <a:latin typeface="Comic Sans MS"/>
                <a:cs typeface="Comic Sans MS"/>
              </a:rPr>
              <a:t> </a:t>
            </a:r>
            <a:r>
              <a:rPr sz="2800" dirty="0">
                <a:latin typeface="Comic Sans MS"/>
                <a:cs typeface="Comic Sans MS"/>
              </a:rPr>
              <a:t>a</a:t>
            </a:r>
            <a:r>
              <a:rPr sz="2800" spc="-10" dirty="0">
                <a:latin typeface="Comic Sans MS"/>
                <a:cs typeface="Comic Sans MS"/>
              </a:rPr>
              <a:t> </a:t>
            </a:r>
            <a:r>
              <a:rPr sz="2800" dirty="0">
                <a:latin typeface="Comic Sans MS"/>
                <a:cs typeface="Comic Sans MS"/>
              </a:rPr>
              <a:t>list</a:t>
            </a:r>
            <a:r>
              <a:rPr sz="2800" spc="-25" dirty="0">
                <a:latin typeface="Comic Sans MS"/>
                <a:cs typeface="Comic Sans MS"/>
              </a:rPr>
              <a:t> </a:t>
            </a:r>
            <a:r>
              <a:rPr sz="2800" dirty="0">
                <a:latin typeface="Comic Sans MS"/>
                <a:cs typeface="Comic Sans MS"/>
              </a:rPr>
              <a:t>of</a:t>
            </a:r>
            <a:r>
              <a:rPr sz="2800" spc="-20" dirty="0">
                <a:latin typeface="Comic Sans MS"/>
                <a:cs typeface="Comic Sans MS"/>
              </a:rPr>
              <a:t> </a:t>
            </a:r>
            <a:r>
              <a:rPr sz="2800" dirty="0">
                <a:latin typeface="Comic Sans MS"/>
                <a:cs typeface="Comic Sans MS"/>
              </a:rPr>
              <a:t>useful</a:t>
            </a:r>
            <a:r>
              <a:rPr sz="2800" spc="-25" dirty="0">
                <a:latin typeface="Comic Sans MS"/>
                <a:cs typeface="Comic Sans MS"/>
              </a:rPr>
              <a:t> </a:t>
            </a:r>
            <a:r>
              <a:rPr sz="2800" dirty="0">
                <a:latin typeface="Comic Sans MS"/>
                <a:cs typeface="Comic Sans MS"/>
              </a:rPr>
              <a:t>words</a:t>
            </a:r>
            <a:r>
              <a:rPr sz="2800" spc="-25" dirty="0">
                <a:latin typeface="Comic Sans MS"/>
                <a:cs typeface="Comic Sans MS"/>
              </a:rPr>
              <a:t> and </a:t>
            </a:r>
            <a:r>
              <a:rPr sz="2800" dirty="0">
                <a:latin typeface="Comic Sans MS"/>
                <a:cs typeface="Comic Sans MS"/>
              </a:rPr>
              <a:t>practice</a:t>
            </a:r>
            <a:r>
              <a:rPr sz="2800" spc="-45" dirty="0">
                <a:latin typeface="Comic Sans MS"/>
                <a:cs typeface="Comic Sans MS"/>
              </a:rPr>
              <a:t> </a:t>
            </a:r>
            <a:r>
              <a:rPr sz="2800" dirty="0">
                <a:latin typeface="Comic Sans MS"/>
                <a:cs typeface="Comic Sans MS"/>
              </a:rPr>
              <a:t>questions</a:t>
            </a:r>
            <a:r>
              <a:rPr sz="2800" spc="-70" dirty="0">
                <a:latin typeface="Comic Sans MS"/>
                <a:cs typeface="Comic Sans MS"/>
              </a:rPr>
              <a:t> </a:t>
            </a:r>
            <a:r>
              <a:rPr sz="2800" dirty="0">
                <a:latin typeface="Comic Sans MS"/>
                <a:cs typeface="Comic Sans MS"/>
              </a:rPr>
              <a:t>for</a:t>
            </a:r>
            <a:r>
              <a:rPr sz="2800" spc="-15" dirty="0">
                <a:latin typeface="Comic Sans MS"/>
                <a:cs typeface="Comic Sans MS"/>
              </a:rPr>
              <a:t> </a:t>
            </a:r>
            <a:r>
              <a:rPr sz="2800" dirty="0">
                <a:latin typeface="Comic Sans MS"/>
                <a:cs typeface="Comic Sans MS"/>
              </a:rPr>
              <a:t>teachers</a:t>
            </a:r>
            <a:r>
              <a:rPr sz="2800" spc="-40" dirty="0">
                <a:latin typeface="Comic Sans MS"/>
                <a:cs typeface="Comic Sans MS"/>
              </a:rPr>
              <a:t> </a:t>
            </a:r>
            <a:r>
              <a:rPr sz="2800" dirty="0">
                <a:latin typeface="Comic Sans MS"/>
                <a:cs typeface="Comic Sans MS"/>
              </a:rPr>
              <a:t>to</a:t>
            </a:r>
            <a:r>
              <a:rPr sz="2800" spc="-10" dirty="0">
                <a:latin typeface="Comic Sans MS"/>
                <a:cs typeface="Comic Sans MS"/>
              </a:rPr>
              <a:t> </a:t>
            </a:r>
            <a:r>
              <a:rPr sz="2800" dirty="0">
                <a:latin typeface="Comic Sans MS"/>
                <a:cs typeface="Comic Sans MS"/>
              </a:rPr>
              <a:t>introduce</a:t>
            </a:r>
            <a:r>
              <a:rPr sz="2800" spc="-45" dirty="0">
                <a:latin typeface="Comic Sans MS"/>
                <a:cs typeface="Comic Sans MS"/>
              </a:rPr>
              <a:t> </a:t>
            </a:r>
            <a:r>
              <a:rPr sz="2800" spc="-25" dirty="0">
                <a:latin typeface="Comic Sans MS"/>
                <a:cs typeface="Comic Sans MS"/>
              </a:rPr>
              <a:t>the </a:t>
            </a:r>
            <a:r>
              <a:rPr sz="2800" dirty="0">
                <a:latin typeface="Comic Sans MS"/>
                <a:cs typeface="Comic Sans MS"/>
              </a:rPr>
              <a:t>contexts</a:t>
            </a:r>
            <a:r>
              <a:rPr sz="2800" spc="-25" dirty="0">
                <a:latin typeface="Comic Sans MS"/>
                <a:cs typeface="Comic Sans MS"/>
              </a:rPr>
              <a:t> </a:t>
            </a:r>
            <a:r>
              <a:rPr sz="2800" dirty="0">
                <a:latin typeface="Comic Sans MS"/>
                <a:cs typeface="Comic Sans MS"/>
              </a:rPr>
              <a:t>and question</a:t>
            </a:r>
            <a:r>
              <a:rPr sz="2800" spc="-55" dirty="0">
                <a:latin typeface="Comic Sans MS"/>
                <a:cs typeface="Comic Sans MS"/>
              </a:rPr>
              <a:t> </a:t>
            </a:r>
            <a:r>
              <a:rPr sz="2800" dirty="0">
                <a:latin typeface="Comic Sans MS"/>
                <a:cs typeface="Comic Sans MS"/>
              </a:rPr>
              <a:t>types</a:t>
            </a:r>
            <a:r>
              <a:rPr sz="2800" spc="-15" dirty="0">
                <a:latin typeface="Comic Sans MS"/>
                <a:cs typeface="Comic Sans MS"/>
              </a:rPr>
              <a:t> </a:t>
            </a:r>
            <a:r>
              <a:rPr sz="2800" dirty="0">
                <a:latin typeface="Comic Sans MS"/>
                <a:cs typeface="Comic Sans MS"/>
              </a:rPr>
              <a:t>to</a:t>
            </a:r>
            <a:r>
              <a:rPr sz="2800" spc="5" dirty="0">
                <a:latin typeface="Comic Sans MS"/>
                <a:cs typeface="Comic Sans MS"/>
              </a:rPr>
              <a:t> </a:t>
            </a:r>
            <a:r>
              <a:rPr sz="2800" dirty="0">
                <a:latin typeface="Comic Sans MS"/>
                <a:cs typeface="Comic Sans MS"/>
              </a:rPr>
              <a:t>pupils.</a:t>
            </a:r>
            <a:r>
              <a:rPr sz="2800" spc="-70" dirty="0">
                <a:latin typeface="Comic Sans MS"/>
                <a:cs typeface="Comic Sans MS"/>
              </a:rPr>
              <a:t> </a:t>
            </a:r>
            <a:r>
              <a:rPr sz="2800" dirty="0">
                <a:latin typeface="Comic Sans MS"/>
                <a:cs typeface="Comic Sans MS"/>
              </a:rPr>
              <a:t>The</a:t>
            </a:r>
            <a:r>
              <a:rPr sz="2800" spc="-25" dirty="0">
                <a:latin typeface="Comic Sans MS"/>
                <a:cs typeface="Comic Sans MS"/>
              </a:rPr>
              <a:t> </a:t>
            </a:r>
            <a:r>
              <a:rPr sz="2800" dirty="0">
                <a:latin typeface="Comic Sans MS"/>
                <a:cs typeface="Comic Sans MS"/>
              </a:rPr>
              <a:t>test </a:t>
            </a:r>
            <a:r>
              <a:rPr sz="2800" spc="-10" dirty="0">
                <a:latin typeface="Comic Sans MS"/>
                <a:cs typeface="Comic Sans MS"/>
              </a:rPr>
              <a:t>takes </a:t>
            </a:r>
            <a:r>
              <a:rPr sz="2800" dirty="0">
                <a:latin typeface="Comic Sans MS"/>
                <a:cs typeface="Comic Sans MS"/>
              </a:rPr>
              <a:t>approximately</a:t>
            </a:r>
            <a:r>
              <a:rPr sz="2800" spc="-55" dirty="0">
                <a:latin typeface="Comic Sans MS"/>
                <a:cs typeface="Comic Sans MS"/>
              </a:rPr>
              <a:t> </a:t>
            </a:r>
            <a:r>
              <a:rPr sz="2800" dirty="0">
                <a:latin typeface="Comic Sans MS"/>
                <a:cs typeface="Comic Sans MS"/>
              </a:rPr>
              <a:t>30</a:t>
            </a:r>
            <a:r>
              <a:rPr sz="2800" spc="-20" dirty="0">
                <a:latin typeface="Comic Sans MS"/>
                <a:cs typeface="Comic Sans MS"/>
              </a:rPr>
              <a:t> </a:t>
            </a:r>
            <a:r>
              <a:rPr sz="2800" dirty="0">
                <a:latin typeface="Comic Sans MS"/>
                <a:cs typeface="Comic Sans MS"/>
              </a:rPr>
              <a:t>minutes</a:t>
            </a:r>
            <a:r>
              <a:rPr sz="2800" spc="-40" dirty="0">
                <a:latin typeface="Comic Sans MS"/>
                <a:cs typeface="Comic Sans MS"/>
              </a:rPr>
              <a:t> </a:t>
            </a:r>
            <a:r>
              <a:rPr sz="2800" dirty="0">
                <a:latin typeface="Comic Sans MS"/>
                <a:cs typeface="Comic Sans MS"/>
              </a:rPr>
              <a:t>to</a:t>
            </a:r>
            <a:r>
              <a:rPr sz="2800" spc="-30" dirty="0">
                <a:latin typeface="Comic Sans MS"/>
                <a:cs typeface="Comic Sans MS"/>
              </a:rPr>
              <a:t> </a:t>
            </a:r>
            <a:r>
              <a:rPr sz="2800" dirty="0">
                <a:latin typeface="Comic Sans MS"/>
                <a:cs typeface="Comic Sans MS"/>
              </a:rPr>
              <a:t>complete,</a:t>
            </a:r>
            <a:r>
              <a:rPr sz="2800" spc="-50" dirty="0">
                <a:latin typeface="Comic Sans MS"/>
                <a:cs typeface="Comic Sans MS"/>
              </a:rPr>
              <a:t> </a:t>
            </a:r>
            <a:r>
              <a:rPr sz="2800" dirty="0">
                <a:latin typeface="Comic Sans MS"/>
                <a:cs typeface="Comic Sans MS"/>
              </a:rPr>
              <a:t>but</a:t>
            </a:r>
            <a:r>
              <a:rPr sz="2800" spc="-10" dirty="0">
                <a:latin typeface="Comic Sans MS"/>
                <a:cs typeface="Comic Sans MS"/>
              </a:rPr>
              <a:t> </a:t>
            </a:r>
            <a:r>
              <a:rPr sz="2800" dirty="0">
                <a:latin typeface="Comic Sans MS"/>
                <a:cs typeface="Comic Sans MS"/>
              </a:rPr>
              <a:t>it</a:t>
            </a:r>
            <a:r>
              <a:rPr sz="2800" spc="-10" dirty="0">
                <a:latin typeface="Comic Sans MS"/>
                <a:cs typeface="Comic Sans MS"/>
              </a:rPr>
              <a:t> </a:t>
            </a:r>
            <a:r>
              <a:rPr sz="2800" dirty="0">
                <a:latin typeface="Comic Sans MS"/>
                <a:cs typeface="Comic Sans MS"/>
              </a:rPr>
              <a:t>is</a:t>
            </a:r>
            <a:r>
              <a:rPr sz="2800" spc="-30" dirty="0">
                <a:latin typeface="Comic Sans MS"/>
                <a:cs typeface="Comic Sans MS"/>
              </a:rPr>
              <a:t> </a:t>
            </a:r>
            <a:r>
              <a:rPr sz="2800" spc="-25" dirty="0">
                <a:latin typeface="Comic Sans MS"/>
                <a:cs typeface="Comic Sans MS"/>
              </a:rPr>
              <a:t>not </a:t>
            </a:r>
            <a:r>
              <a:rPr sz="2800" dirty="0">
                <a:latin typeface="Comic Sans MS"/>
                <a:cs typeface="Comic Sans MS"/>
              </a:rPr>
              <a:t>strictly</a:t>
            </a:r>
            <a:r>
              <a:rPr sz="2800" spc="-15" dirty="0">
                <a:latin typeface="Comic Sans MS"/>
                <a:cs typeface="Comic Sans MS"/>
              </a:rPr>
              <a:t> </a:t>
            </a:r>
            <a:r>
              <a:rPr sz="2800" spc="-10" dirty="0">
                <a:latin typeface="Comic Sans MS"/>
                <a:cs typeface="Comic Sans MS"/>
              </a:rPr>
              <a:t>timed.</a:t>
            </a:r>
            <a:endParaRPr sz="2800">
              <a:latin typeface="Comic Sans MS"/>
              <a:cs typeface="Comic Sans MS"/>
            </a:endParaRPr>
          </a:p>
          <a:p>
            <a:pPr marL="12700" marR="100965">
              <a:lnSpc>
                <a:spcPct val="100000"/>
              </a:lnSpc>
              <a:spcBef>
                <a:spcPts val="3370"/>
              </a:spcBef>
            </a:pPr>
            <a:r>
              <a:rPr sz="2800" dirty="0">
                <a:latin typeface="Comic Sans MS"/>
                <a:cs typeface="Comic Sans MS"/>
              </a:rPr>
              <a:t>*Paper</a:t>
            </a:r>
            <a:r>
              <a:rPr sz="2800" spc="-15" dirty="0">
                <a:latin typeface="Comic Sans MS"/>
                <a:cs typeface="Comic Sans MS"/>
              </a:rPr>
              <a:t> </a:t>
            </a:r>
            <a:r>
              <a:rPr sz="2800" dirty="0">
                <a:latin typeface="Comic Sans MS"/>
                <a:cs typeface="Comic Sans MS"/>
              </a:rPr>
              <a:t>2</a:t>
            </a:r>
            <a:r>
              <a:rPr sz="2800" spc="-25" dirty="0">
                <a:latin typeface="Comic Sans MS"/>
                <a:cs typeface="Comic Sans MS"/>
              </a:rPr>
              <a:t> </a:t>
            </a:r>
            <a:r>
              <a:rPr sz="2800" dirty="0">
                <a:latin typeface="Comic Sans MS"/>
                <a:cs typeface="Comic Sans MS"/>
              </a:rPr>
              <a:t>consists</a:t>
            </a:r>
            <a:r>
              <a:rPr sz="2800" spc="-60" dirty="0">
                <a:latin typeface="Comic Sans MS"/>
                <a:cs typeface="Comic Sans MS"/>
              </a:rPr>
              <a:t> </a:t>
            </a:r>
            <a:r>
              <a:rPr sz="2800" dirty="0">
                <a:latin typeface="Comic Sans MS"/>
                <a:cs typeface="Comic Sans MS"/>
              </a:rPr>
              <a:t>of</a:t>
            </a:r>
            <a:r>
              <a:rPr sz="2800" spc="-25" dirty="0">
                <a:latin typeface="Comic Sans MS"/>
                <a:cs typeface="Comic Sans MS"/>
              </a:rPr>
              <a:t> </a:t>
            </a:r>
            <a:r>
              <a:rPr sz="2800" dirty="0">
                <a:latin typeface="Comic Sans MS"/>
                <a:cs typeface="Comic Sans MS"/>
              </a:rPr>
              <a:t>an</a:t>
            </a:r>
            <a:r>
              <a:rPr sz="2800" spc="-10" dirty="0">
                <a:latin typeface="Comic Sans MS"/>
                <a:cs typeface="Comic Sans MS"/>
              </a:rPr>
              <a:t> </a:t>
            </a:r>
            <a:r>
              <a:rPr sz="2800" dirty="0">
                <a:latin typeface="Comic Sans MS"/>
                <a:cs typeface="Comic Sans MS"/>
              </a:rPr>
              <a:t>answer</a:t>
            </a:r>
            <a:r>
              <a:rPr sz="2800" spc="-50" dirty="0">
                <a:latin typeface="Comic Sans MS"/>
                <a:cs typeface="Comic Sans MS"/>
              </a:rPr>
              <a:t> </a:t>
            </a:r>
            <a:r>
              <a:rPr sz="2800" dirty="0">
                <a:latin typeface="Comic Sans MS"/>
                <a:cs typeface="Comic Sans MS"/>
              </a:rPr>
              <a:t>booklet</a:t>
            </a:r>
            <a:r>
              <a:rPr sz="2800" spc="-45" dirty="0">
                <a:latin typeface="Comic Sans MS"/>
                <a:cs typeface="Comic Sans MS"/>
              </a:rPr>
              <a:t> </a:t>
            </a:r>
            <a:r>
              <a:rPr sz="2800" dirty="0">
                <a:latin typeface="Comic Sans MS"/>
                <a:cs typeface="Comic Sans MS"/>
              </a:rPr>
              <a:t>and</a:t>
            </a:r>
            <a:r>
              <a:rPr sz="2800" spc="-10" dirty="0">
                <a:latin typeface="Comic Sans MS"/>
                <a:cs typeface="Comic Sans MS"/>
              </a:rPr>
              <a:t> separate </a:t>
            </a:r>
            <a:r>
              <a:rPr sz="2800" dirty="0">
                <a:latin typeface="Comic Sans MS"/>
                <a:cs typeface="Comic Sans MS"/>
              </a:rPr>
              <a:t>reading</a:t>
            </a:r>
            <a:r>
              <a:rPr sz="2800" spc="-30" dirty="0">
                <a:latin typeface="Comic Sans MS"/>
                <a:cs typeface="Comic Sans MS"/>
              </a:rPr>
              <a:t> </a:t>
            </a:r>
            <a:r>
              <a:rPr sz="2800" dirty="0">
                <a:latin typeface="Comic Sans MS"/>
                <a:cs typeface="Comic Sans MS"/>
              </a:rPr>
              <a:t>booklet.</a:t>
            </a:r>
            <a:r>
              <a:rPr sz="2800" spc="-60" dirty="0">
                <a:latin typeface="Comic Sans MS"/>
                <a:cs typeface="Comic Sans MS"/>
              </a:rPr>
              <a:t> </a:t>
            </a:r>
            <a:r>
              <a:rPr sz="2800" dirty="0">
                <a:latin typeface="Comic Sans MS"/>
                <a:cs typeface="Comic Sans MS"/>
              </a:rPr>
              <a:t>There</a:t>
            </a:r>
            <a:r>
              <a:rPr sz="2800" spc="-55" dirty="0">
                <a:latin typeface="Comic Sans MS"/>
                <a:cs typeface="Comic Sans MS"/>
              </a:rPr>
              <a:t> </a:t>
            </a:r>
            <a:r>
              <a:rPr sz="2800" dirty="0">
                <a:latin typeface="Comic Sans MS"/>
                <a:cs typeface="Comic Sans MS"/>
              </a:rPr>
              <a:t>are</a:t>
            </a:r>
            <a:r>
              <a:rPr sz="2800" spc="-30" dirty="0">
                <a:latin typeface="Comic Sans MS"/>
                <a:cs typeface="Comic Sans MS"/>
              </a:rPr>
              <a:t> </a:t>
            </a:r>
            <a:r>
              <a:rPr sz="2800" dirty="0">
                <a:latin typeface="Comic Sans MS"/>
                <a:cs typeface="Comic Sans MS"/>
              </a:rPr>
              <a:t>no</a:t>
            </a:r>
            <a:r>
              <a:rPr sz="2800" spc="-40" dirty="0">
                <a:latin typeface="Comic Sans MS"/>
                <a:cs typeface="Comic Sans MS"/>
              </a:rPr>
              <a:t> </a:t>
            </a:r>
            <a:r>
              <a:rPr sz="2800" dirty="0">
                <a:latin typeface="Comic Sans MS"/>
                <a:cs typeface="Comic Sans MS"/>
              </a:rPr>
              <a:t>practice</a:t>
            </a:r>
            <a:r>
              <a:rPr sz="2800" spc="-55" dirty="0">
                <a:latin typeface="Comic Sans MS"/>
                <a:cs typeface="Comic Sans MS"/>
              </a:rPr>
              <a:t> </a:t>
            </a:r>
            <a:r>
              <a:rPr sz="2800" dirty="0">
                <a:latin typeface="Comic Sans MS"/>
                <a:cs typeface="Comic Sans MS"/>
              </a:rPr>
              <a:t>questions</a:t>
            </a:r>
            <a:r>
              <a:rPr sz="2800" spc="-80" dirty="0">
                <a:latin typeface="Comic Sans MS"/>
                <a:cs typeface="Comic Sans MS"/>
              </a:rPr>
              <a:t> </a:t>
            </a:r>
            <a:r>
              <a:rPr sz="2800" spc="-25" dirty="0">
                <a:latin typeface="Comic Sans MS"/>
                <a:cs typeface="Comic Sans MS"/>
              </a:rPr>
              <a:t>on </a:t>
            </a:r>
            <a:r>
              <a:rPr sz="2800" dirty="0">
                <a:latin typeface="Comic Sans MS"/>
                <a:cs typeface="Comic Sans MS"/>
              </a:rPr>
              <a:t>this</a:t>
            </a:r>
            <a:r>
              <a:rPr sz="2800" spc="-40" dirty="0">
                <a:latin typeface="Comic Sans MS"/>
                <a:cs typeface="Comic Sans MS"/>
              </a:rPr>
              <a:t> </a:t>
            </a:r>
            <a:r>
              <a:rPr sz="2800" dirty="0">
                <a:latin typeface="Comic Sans MS"/>
                <a:cs typeface="Comic Sans MS"/>
              </a:rPr>
              <a:t>paper.</a:t>
            </a:r>
            <a:r>
              <a:rPr sz="2800" spc="-45" dirty="0">
                <a:latin typeface="Comic Sans MS"/>
                <a:cs typeface="Comic Sans MS"/>
              </a:rPr>
              <a:t> </a:t>
            </a:r>
            <a:r>
              <a:rPr sz="2800" dirty="0">
                <a:latin typeface="Comic Sans MS"/>
                <a:cs typeface="Comic Sans MS"/>
              </a:rPr>
              <a:t>Teachers</a:t>
            </a:r>
            <a:r>
              <a:rPr sz="2800" spc="-60" dirty="0">
                <a:latin typeface="Comic Sans MS"/>
                <a:cs typeface="Comic Sans MS"/>
              </a:rPr>
              <a:t> </a:t>
            </a:r>
            <a:r>
              <a:rPr sz="2800" dirty="0">
                <a:latin typeface="Comic Sans MS"/>
                <a:cs typeface="Comic Sans MS"/>
              </a:rPr>
              <a:t>can</a:t>
            </a:r>
            <a:r>
              <a:rPr sz="2800" spc="-20" dirty="0">
                <a:latin typeface="Comic Sans MS"/>
                <a:cs typeface="Comic Sans MS"/>
              </a:rPr>
              <a:t> </a:t>
            </a:r>
            <a:r>
              <a:rPr sz="2800" dirty="0">
                <a:latin typeface="Comic Sans MS"/>
                <a:cs typeface="Comic Sans MS"/>
              </a:rPr>
              <a:t>use</a:t>
            </a:r>
            <a:r>
              <a:rPr sz="2800" spc="-40" dirty="0">
                <a:latin typeface="Comic Sans MS"/>
                <a:cs typeface="Comic Sans MS"/>
              </a:rPr>
              <a:t> </a:t>
            </a:r>
            <a:r>
              <a:rPr sz="2800" dirty="0">
                <a:latin typeface="Comic Sans MS"/>
                <a:cs typeface="Comic Sans MS"/>
              </a:rPr>
              <a:t>their</a:t>
            </a:r>
            <a:r>
              <a:rPr sz="2800" spc="-20" dirty="0">
                <a:latin typeface="Comic Sans MS"/>
                <a:cs typeface="Comic Sans MS"/>
              </a:rPr>
              <a:t> </a:t>
            </a:r>
            <a:r>
              <a:rPr sz="2800" dirty="0">
                <a:latin typeface="Comic Sans MS"/>
                <a:cs typeface="Comic Sans MS"/>
              </a:rPr>
              <a:t>discretion</a:t>
            </a:r>
            <a:r>
              <a:rPr sz="2800" spc="-70" dirty="0">
                <a:latin typeface="Comic Sans MS"/>
                <a:cs typeface="Comic Sans MS"/>
              </a:rPr>
              <a:t> </a:t>
            </a:r>
            <a:r>
              <a:rPr sz="2800" dirty="0">
                <a:latin typeface="Comic Sans MS"/>
                <a:cs typeface="Comic Sans MS"/>
              </a:rPr>
              <a:t>to</a:t>
            </a:r>
            <a:r>
              <a:rPr sz="2800" spc="-10" dirty="0">
                <a:latin typeface="Comic Sans MS"/>
                <a:cs typeface="Comic Sans MS"/>
              </a:rPr>
              <a:t> </a:t>
            </a:r>
            <a:r>
              <a:rPr sz="2800" spc="-20" dirty="0">
                <a:latin typeface="Comic Sans MS"/>
                <a:cs typeface="Comic Sans MS"/>
              </a:rPr>
              <a:t>stop </a:t>
            </a:r>
            <a:r>
              <a:rPr sz="2800" dirty="0">
                <a:latin typeface="Comic Sans MS"/>
                <a:cs typeface="Comic Sans MS"/>
              </a:rPr>
              <a:t>the</a:t>
            </a:r>
            <a:r>
              <a:rPr sz="2800" spc="-35" dirty="0">
                <a:latin typeface="Comic Sans MS"/>
                <a:cs typeface="Comic Sans MS"/>
              </a:rPr>
              <a:t> </a:t>
            </a:r>
            <a:r>
              <a:rPr sz="2800" dirty="0">
                <a:latin typeface="Comic Sans MS"/>
                <a:cs typeface="Comic Sans MS"/>
              </a:rPr>
              <a:t>test</a:t>
            </a:r>
            <a:r>
              <a:rPr sz="2800" spc="5" dirty="0">
                <a:latin typeface="Comic Sans MS"/>
                <a:cs typeface="Comic Sans MS"/>
              </a:rPr>
              <a:t> </a:t>
            </a:r>
            <a:r>
              <a:rPr sz="2800" dirty="0">
                <a:latin typeface="Comic Sans MS"/>
                <a:cs typeface="Comic Sans MS"/>
              </a:rPr>
              <a:t>early</a:t>
            </a:r>
            <a:r>
              <a:rPr sz="2800" spc="-35" dirty="0">
                <a:latin typeface="Comic Sans MS"/>
                <a:cs typeface="Comic Sans MS"/>
              </a:rPr>
              <a:t> </a:t>
            </a:r>
            <a:r>
              <a:rPr sz="2800" dirty="0">
                <a:latin typeface="Comic Sans MS"/>
                <a:cs typeface="Comic Sans MS"/>
              </a:rPr>
              <a:t>if</a:t>
            </a:r>
            <a:r>
              <a:rPr sz="2800" spc="-5" dirty="0">
                <a:latin typeface="Comic Sans MS"/>
                <a:cs typeface="Comic Sans MS"/>
              </a:rPr>
              <a:t> </a:t>
            </a:r>
            <a:r>
              <a:rPr sz="2800" dirty="0">
                <a:latin typeface="Comic Sans MS"/>
                <a:cs typeface="Comic Sans MS"/>
              </a:rPr>
              <a:t>a</a:t>
            </a:r>
            <a:r>
              <a:rPr sz="2800" spc="-10" dirty="0">
                <a:latin typeface="Comic Sans MS"/>
                <a:cs typeface="Comic Sans MS"/>
              </a:rPr>
              <a:t> </a:t>
            </a:r>
            <a:r>
              <a:rPr sz="2800" dirty="0">
                <a:latin typeface="Comic Sans MS"/>
                <a:cs typeface="Comic Sans MS"/>
              </a:rPr>
              <a:t>pupil</a:t>
            </a:r>
            <a:r>
              <a:rPr sz="2800" spc="-55" dirty="0">
                <a:latin typeface="Comic Sans MS"/>
                <a:cs typeface="Comic Sans MS"/>
              </a:rPr>
              <a:t> </a:t>
            </a:r>
            <a:r>
              <a:rPr sz="2800" dirty="0">
                <a:latin typeface="Comic Sans MS"/>
                <a:cs typeface="Comic Sans MS"/>
              </a:rPr>
              <a:t>is</a:t>
            </a:r>
            <a:r>
              <a:rPr sz="2800" spc="-10" dirty="0">
                <a:latin typeface="Comic Sans MS"/>
                <a:cs typeface="Comic Sans MS"/>
              </a:rPr>
              <a:t> </a:t>
            </a:r>
            <a:r>
              <a:rPr sz="2800" dirty="0">
                <a:latin typeface="Comic Sans MS"/>
                <a:cs typeface="Comic Sans MS"/>
              </a:rPr>
              <a:t>struggling.</a:t>
            </a:r>
            <a:r>
              <a:rPr sz="2800" spc="-40" dirty="0">
                <a:latin typeface="Comic Sans MS"/>
                <a:cs typeface="Comic Sans MS"/>
              </a:rPr>
              <a:t> </a:t>
            </a:r>
            <a:r>
              <a:rPr sz="2800" dirty="0">
                <a:latin typeface="Comic Sans MS"/>
                <a:cs typeface="Comic Sans MS"/>
              </a:rPr>
              <a:t>The</a:t>
            </a:r>
            <a:r>
              <a:rPr sz="2800" spc="-55" dirty="0">
                <a:latin typeface="Comic Sans MS"/>
                <a:cs typeface="Comic Sans MS"/>
              </a:rPr>
              <a:t> </a:t>
            </a:r>
            <a:r>
              <a:rPr sz="2800" dirty="0">
                <a:latin typeface="Comic Sans MS"/>
                <a:cs typeface="Comic Sans MS"/>
              </a:rPr>
              <a:t>test</a:t>
            </a:r>
            <a:r>
              <a:rPr sz="2800" spc="-10" dirty="0">
                <a:latin typeface="Comic Sans MS"/>
                <a:cs typeface="Comic Sans MS"/>
              </a:rPr>
              <a:t> takes </a:t>
            </a:r>
            <a:r>
              <a:rPr sz="2800" dirty="0">
                <a:latin typeface="Comic Sans MS"/>
                <a:cs typeface="Comic Sans MS"/>
              </a:rPr>
              <a:t>approximately</a:t>
            </a:r>
            <a:r>
              <a:rPr sz="2800" spc="-55" dirty="0">
                <a:latin typeface="Comic Sans MS"/>
                <a:cs typeface="Comic Sans MS"/>
              </a:rPr>
              <a:t> </a:t>
            </a:r>
            <a:r>
              <a:rPr sz="2800" dirty="0">
                <a:latin typeface="Comic Sans MS"/>
                <a:cs typeface="Comic Sans MS"/>
              </a:rPr>
              <a:t>40</a:t>
            </a:r>
            <a:r>
              <a:rPr sz="2800" spc="-15" dirty="0">
                <a:latin typeface="Comic Sans MS"/>
                <a:cs typeface="Comic Sans MS"/>
              </a:rPr>
              <a:t> </a:t>
            </a:r>
            <a:r>
              <a:rPr sz="2800" dirty="0">
                <a:latin typeface="Comic Sans MS"/>
                <a:cs typeface="Comic Sans MS"/>
              </a:rPr>
              <a:t>minutes</a:t>
            </a:r>
            <a:r>
              <a:rPr sz="2800" spc="-30" dirty="0">
                <a:latin typeface="Comic Sans MS"/>
                <a:cs typeface="Comic Sans MS"/>
              </a:rPr>
              <a:t> </a:t>
            </a:r>
            <a:r>
              <a:rPr sz="2800" dirty="0">
                <a:latin typeface="Comic Sans MS"/>
                <a:cs typeface="Comic Sans MS"/>
              </a:rPr>
              <a:t>to</a:t>
            </a:r>
            <a:r>
              <a:rPr sz="2800" spc="-20" dirty="0">
                <a:latin typeface="Comic Sans MS"/>
                <a:cs typeface="Comic Sans MS"/>
              </a:rPr>
              <a:t> </a:t>
            </a:r>
            <a:r>
              <a:rPr sz="2800" dirty="0">
                <a:latin typeface="Comic Sans MS"/>
                <a:cs typeface="Comic Sans MS"/>
              </a:rPr>
              <a:t>complete,</a:t>
            </a:r>
            <a:r>
              <a:rPr sz="2800" spc="-35" dirty="0">
                <a:latin typeface="Comic Sans MS"/>
                <a:cs typeface="Comic Sans MS"/>
              </a:rPr>
              <a:t> </a:t>
            </a:r>
            <a:r>
              <a:rPr sz="2800" dirty="0">
                <a:latin typeface="Comic Sans MS"/>
                <a:cs typeface="Comic Sans MS"/>
              </a:rPr>
              <a:t>but</a:t>
            </a:r>
            <a:r>
              <a:rPr sz="2800" spc="-10" dirty="0">
                <a:latin typeface="Comic Sans MS"/>
                <a:cs typeface="Comic Sans MS"/>
              </a:rPr>
              <a:t> </a:t>
            </a:r>
            <a:r>
              <a:rPr sz="2800" dirty="0">
                <a:latin typeface="Comic Sans MS"/>
                <a:cs typeface="Comic Sans MS"/>
              </a:rPr>
              <a:t>it</a:t>
            </a:r>
            <a:r>
              <a:rPr sz="2800" spc="-5" dirty="0">
                <a:latin typeface="Comic Sans MS"/>
                <a:cs typeface="Comic Sans MS"/>
              </a:rPr>
              <a:t> </a:t>
            </a:r>
            <a:r>
              <a:rPr sz="2800" dirty="0">
                <a:latin typeface="Comic Sans MS"/>
                <a:cs typeface="Comic Sans MS"/>
              </a:rPr>
              <a:t>is</a:t>
            </a:r>
            <a:r>
              <a:rPr sz="2800" spc="-25" dirty="0">
                <a:latin typeface="Comic Sans MS"/>
                <a:cs typeface="Comic Sans MS"/>
              </a:rPr>
              <a:t> not </a:t>
            </a:r>
            <a:r>
              <a:rPr sz="2800" dirty="0">
                <a:latin typeface="Comic Sans MS"/>
                <a:cs typeface="Comic Sans MS"/>
              </a:rPr>
              <a:t>strictly</a:t>
            </a:r>
            <a:r>
              <a:rPr sz="2800" spc="-15" dirty="0">
                <a:latin typeface="Comic Sans MS"/>
                <a:cs typeface="Comic Sans MS"/>
              </a:rPr>
              <a:t> </a:t>
            </a:r>
            <a:r>
              <a:rPr sz="2800" spc="-10" dirty="0">
                <a:latin typeface="Comic Sans MS"/>
                <a:cs typeface="Comic Sans MS"/>
              </a:rPr>
              <a:t>timed.</a:t>
            </a:r>
            <a:endParaRPr sz="2800">
              <a:latin typeface="Comic Sans MS"/>
              <a:cs typeface="Comic Sans M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51714" rIns="0" bIns="0" rtlCol="0">
            <a:spAutoFit/>
          </a:bodyPr>
          <a:lstStyle/>
          <a:p>
            <a:pPr marL="276860">
              <a:lnSpc>
                <a:spcPct val="100000"/>
              </a:lnSpc>
              <a:spcBef>
                <a:spcPts val="100"/>
              </a:spcBef>
            </a:pPr>
            <a:r>
              <a:rPr dirty="0"/>
              <a:t>Question</a:t>
            </a:r>
            <a:r>
              <a:rPr spc="-45" dirty="0"/>
              <a:t> </a:t>
            </a:r>
            <a:r>
              <a:rPr spc="-10" dirty="0"/>
              <a:t>types:</a:t>
            </a:r>
          </a:p>
        </p:txBody>
      </p:sp>
      <p:pic>
        <p:nvPicPr>
          <p:cNvPr id="3" name="object 3"/>
          <p:cNvPicPr/>
          <p:nvPr/>
        </p:nvPicPr>
        <p:blipFill>
          <a:blip r:embed="rId2" cstate="print"/>
          <a:stretch>
            <a:fillRect/>
          </a:stretch>
        </p:blipFill>
        <p:spPr>
          <a:xfrm>
            <a:off x="713231" y="999744"/>
            <a:ext cx="6992111" cy="2990087"/>
          </a:xfrm>
          <a:prstGeom prst="rect">
            <a:avLst/>
          </a:prstGeom>
        </p:spPr>
      </p:pic>
      <p:pic>
        <p:nvPicPr>
          <p:cNvPr id="4" name="object 4"/>
          <p:cNvPicPr/>
          <p:nvPr/>
        </p:nvPicPr>
        <p:blipFill>
          <a:blip r:embed="rId3" cstate="print"/>
          <a:stretch>
            <a:fillRect/>
          </a:stretch>
        </p:blipFill>
        <p:spPr>
          <a:xfrm>
            <a:off x="713231" y="4453128"/>
            <a:ext cx="6992111" cy="161848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51714" rIns="0" bIns="0" rtlCol="0">
            <a:spAutoFit/>
          </a:bodyPr>
          <a:lstStyle/>
          <a:p>
            <a:pPr marL="276860">
              <a:lnSpc>
                <a:spcPct val="100000"/>
              </a:lnSpc>
              <a:spcBef>
                <a:spcPts val="100"/>
              </a:spcBef>
            </a:pPr>
            <a:r>
              <a:rPr dirty="0"/>
              <a:t>Question</a:t>
            </a:r>
            <a:r>
              <a:rPr spc="-45" dirty="0"/>
              <a:t> </a:t>
            </a:r>
            <a:r>
              <a:rPr spc="-10" dirty="0"/>
              <a:t>types:</a:t>
            </a:r>
          </a:p>
        </p:txBody>
      </p:sp>
      <p:pic>
        <p:nvPicPr>
          <p:cNvPr id="3" name="object 3"/>
          <p:cNvPicPr/>
          <p:nvPr/>
        </p:nvPicPr>
        <p:blipFill>
          <a:blip r:embed="rId2" cstate="print"/>
          <a:stretch>
            <a:fillRect/>
          </a:stretch>
        </p:blipFill>
        <p:spPr>
          <a:xfrm>
            <a:off x="1082039" y="1319783"/>
            <a:ext cx="6979920" cy="421843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TotalTime>
  <Words>836</Words>
  <Application>Microsoft Office PowerPoint</Application>
  <PresentationFormat>On-screen Show (4:3)</PresentationFormat>
  <Paragraphs>46</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Calibri</vt:lpstr>
      <vt:lpstr>Comic Sans MS</vt:lpstr>
      <vt:lpstr>Office Theme</vt:lpstr>
      <vt:lpstr>Year 2 SATs 2024 Information for Parents and Carers</vt:lpstr>
      <vt:lpstr>What are SATs?</vt:lpstr>
      <vt:lpstr>PowerPoint Presentation</vt:lpstr>
      <vt:lpstr>*KS1 SATs are designed to evaluate your child’s attainment against year group expectations. They are not designed to be passed or failed but highlight where they are doing well and where perhaps, they need extra support.</vt:lpstr>
      <vt:lpstr>How are KS1 SATs administered?</vt:lpstr>
      <vt:lpstr>What sort of results are reported?</vt:lpstr>
      <vt:lpstr>Reading</vt:lpstr>
      <vt:lpstr>Question types:</vt:lpstr>
      <vt:lpstr>Question types:</vt:lpstr>
      <vt:lpstr>Question types:</vt:lpstr>
      <vt:lpstr>Question types:</vt:lpstr>
      <vt:lpstr>Spelling, Punctuation and Grammar (SPaG)</vt:lpstr>
      <vt:lpstr>Question types:</vt:lpstr>
      <vt:lpstr>Question types:</vt:lpstr>
      <vt:lpstr>Mathematics</vt:lpstr>
      <vt:lpstr>Question types:</vt:lpstr>
      <vt:lpstr>Question types:</vt:lpstr>
      <vt:lpstr>How can parents help with SATs?</vt:lpstr>
      <vt:lpstr>PowerPoint Presentation</vt:lpstr>
      <vt:lpstr>PowerPoint Presentation</vt:lpstr>
      <vt:lpstr>PowerPoint Presentation</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2 SATs 2024 Information for Parents and Carers</dc:title>
  <dc:creator>Helen Bowen</dc:creator>
  <cp:lastModifiedBy>Denise Milnes</cp:lastModifiedBy>
  <cp:revision>2</cp:revision>
  <dcterms:created xsi:type="dcterms:W3CDTF">2024-04-09T16:08:30Z</dcterms:created>
  <dcterms:modified xsi:type="dcterms:W3CDTF">2024-04-13T09:48:31Z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2024-02-20T00:00:00Z</vt:filetime>
  </property>
  <property fmtid="{D5CDD505-2E9C-101B-9397-08002B2CF9AE}" pid="3" name="Creator">
    <vt:lpwstr>Microsoft® PowerPoint® for Microsoft 365</vt:lpwstr>
  </property>
  <property fmtid="{D5CDD505-2E9C-101B-9397-08002B2CF9AE}" pid="4" name="LastSaved">
    <vt:filetime>2024-04-09T00:00:00Z</vt:filetime>
  </property>
  <property fmtid="{D5CDD505-2E9C-101B-9397-08002B2CF9AE}" pid="5" name="Producer">
    <vt:lpwstr>Microsoft® PowerPoint® for Microsoft 365</vt:lpwstr>
  </property>
</Properties>
</file>