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58" r:id="rId6"/>
    <p:sldId id="260" r:id="rId7"/>
    <p:sldId id="263" r:id="rId8"/>
    <p:sldId id="264" r:id="rId9"/>
    <p:sldId id="265"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0" d="100"/>
          <a:sy n="70" d="100"/>
        </p:scale>
        <p:origin x="73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B98B-470E-491A-8AF3-4BEDF98FBB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18E791D-85B0-42DA-9311-460A48A45E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6F0D959-25CC-4C6A-ACBE-E350E660C0C1}"/>
              </a:ext>
            </a:extLst>
          </p:cNvPr>
          <p:cNvSpPr>
            <a:spLocks noGrp="1"/>
          </p:cNvSpPr>
          <p:nvPr>
            <p:ph type="dt" sz="half" idx="10"/>
          </p:nvPr>
        </p:nvSpPr>
        <p:spPr/>
        <p:txBody>
          <a:bodyPr/>
          <a:lstStyle/>
          <a:p>
            <a:fld id="{21B2EC19-9DE5-4A30-A28E-3A60FC2D11CF}" type="datetimeFigureOut">
              <a:rPr lang="en-GB" smtClean="0"/>
              <a:t>17/09/2023</a:t>
            </a:fld>
            <a:endParaRPr lang="en-GB"/>
          </a:p>
        </p:txBody>
      </p:sp>
      <p:sp>
        <p:nvSpPr>
          <p:cNvPr id="5" name="Footer Placeholder 4">
            <a:extLst>
              <a:ext uri="{FF2B5EF4-FFF2-40B4-BE49-F238E27FC236}">
                <a16:creationId xmlns:a16="http://schemas.microsoft.com/office/drawing/2014/main" id="{5BFB23AD-B230-45D9-BEF6-67648121C8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FAD9BD-D794-4512-A162-EF7D916CF075}"/>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1915193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94FAE-4A33-4294-8FF7-6D0508E3C86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796649A-418F-4044-9DD7-4AA7174605E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4726C6-AFCA-4909-B582-CFC919A65FA9}"/>
              </a:ext>
            </a:extLst>
          </p:cNvPr>
          <p:cNvSpPr>
            <a:spLocks noGrp="1"/>
          </p:cNvSpPr>
          <p:nvPr>
            <p:ph type="dt" sz="half" idx="10"/>
          </p:nvPr>
        </p:nvSpPr>
        <p:spPr/>
        <p:txBody>
          <a:bodyPr/>
          <a:lstStyle/>
          <a:p>
            <a:fld id="{21B2EC19-9DE5-4A30-A28E-3A60FC2D11CF}" type="datetimeFigureOut">
              <a:rPr lang="en-GB" smtClean="0"/>
              <a:t>17/09/2023</a:t>
            </a:fld>
            <a:endParaRPr lang="en-GB"/>
          </a:p>
        </p:txBody>
      </p:sp>
      <p:sp>
        <p:nvSpPr>
          <p:cNvPr id="5" name="Footer Placeholder 4">
            <a:extLst>
              <a:ext uri="{FF2B5EF4-FFF2-40B4-BE49-F238E27FC236}">
                <a16:creationId xmlns:a16="http://schemas.microsoft.com/office/drawing/2014/main" id="{937A9C8D-B160-4B8B-9167-C1EF982566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7ED0A1-A554-4D88-BC30-84772804603E}"/>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3420015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EAA779-F276-4F49-A20C-66C24BBB7B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A579AC6-943D-4C59-A840-99E33BACD14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9517F2-3BB6-4D18-885B-C72EF6743866}"/>
              </a:ext>
            </a:extLst>
          </p:cNvPr>
          <p:cNvSpPr>
            <a:spLocks noGrp="1"/>
          </p:cNvSpPr>
          <p:nvPr>
            <p:ph type="dt" sz="half" idx="10"/>
          </p:nvPr>
        </p:nvSpPr>
        <p:spPr/>
        <p:txBody>
          <a:bodyPr/>
          <a:lstStyle/>
          <a:p>
            <a:fld id="{21B2EC19-9DE5-4A30-A28E-3A60FC2D11CF}" type="datetimeFigureOut">
              <a:rPr lang="en-GB" smtClean="0"/>
              <a:t>17/09/2023</a:t>
            </a:fld>
            <a:endParaRPr lang="en-GB"/>
          </a:p>
        </p:txBody>
      </p:sp>
      <p:sp>
        <p:nvSpPr>
          <p:cNvPr id="5" name="Footer Placeholder 4">
            <a:extLst>
              <a:ext uri="{FF2B5EF4-FFF2-40B4-BE49-F238E27FC236}">
                <a16:creationId xmlns:a16="http://schemas.microsoft.com/office/drawing/2014/main" id="{74CE9D96-3089-4815-A0CA-6433829038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C0E358-58DB-4011-B4EE-ED216943F793}"/>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2914717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4B382-E48B-4DDB-9E1B-67BA7A5E713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A84646-18D6-4CBB-98C7-9561A4BA401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F9638F-2C7A-4B7C-B095-E84D7B1632F3}"/>
              </a:ext>
            </a:extLst>
          </p:cNvPr>
          <p:cNvSpPr>
            <a:spLocks noGrp="1"/>
          </p:cNvSpPr>
          <p:nvPr>
            <p:ph type="dt" sz="half" idx="10"/>
          </p:nvPr>
        </p:nvSpPr>
        <p:spPr/>
        <p:txBody>
          <a:bodyPr/>
          <a:lstStyle/>
          <a:p>
            <a:fld id="{21B2EC19-9DE5-4A30-A28E-3A60FC2D11CF}" type="datetimeFigureOut">
              <a:rPr lang="en-GB" smtClean="0"/>
              <a:t>17/09/2023</a:t>
            </a:fld>
            <a:endParaRPr lang="en-GB"/>
          </a:p>
        </p:txBody>
      </p:sp>
      <p:sp>
        <p:nvSpPr>
          <p:cNvPr id="5" name="Footer Placeholder 4">
            <a:extLst>
              <a:ext uri="{FF2B5EF4-FFF2-40B4-BE49-F238E27FC236}">
                <a16:creationId xmlns:a16="http://schemas.microsoft.com/office/drawing/2014/main" id="{E8FE2CC9-7DCF-472E-B5EE-B132CEB155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6DEE62-E58F-47F3-B245-4F2FB58B8108}"/>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1239817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12EE6-467C-4B14-BBE3-479C57A494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160022A-EAB3-41AB-8047-77C8F07D45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015B96C-E24B-4A11-9CF3-6320BABF08AC}"/>
              </a:ext>
            </a:extLst>
          </p:cNvPr>
          <p:cNvSpPr>
            <a:spLocks noGrp="1"/>
          </p:cNvSpPr>
          <p:nvPr>
            <p:ph type="dt" sz="half" idx="10"/>
          </p:nvPr>
        </p:nvSpPr>
        <p:spPr/>
        <p:txBody>
          <a:bodyPr/>
          <a:lstStyle/>
          <a:p>
            <a:fld id="{21B2EC19-9DE5-4A30-A28E-3A60FC2D11CF}" type="datetimeFigureOut">
              <a:rPr lang="en-GB" smtClean="0"/>
              <a:t>17/09/2023</a:t>
            </a:fld>
            <a:endParaRPr lang="en-GB"/>
          </a:p>
        </p:txBody>
      </p:sp>
      <p:sp>
        <p:nvSpPr>
          <p:cNvPr id="5" name="Footer Placeholder 4">
            <a:extLst>
              <a:ext uri="{FF2B5EF4-FFF2-40B4-BE49-F238E27FC236}">
                <a16:creationId xmlns:a16="http://schemas.microsoft.com/office/drawing/2014/main" id="{4AA77991-12FE-4FC7-879E-3D69FF510D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50B948-F880-48C2-9D05-6AD5FF8CB83A}"/>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1066927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701D-8FF2-4E32-8144-4E360551972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CAFE6E-B012-470F-81BD-B9F3E382AC2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22A61D8-2529-4B57-822F-7869302547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14460C0-92BE-4626-86A4-84735114A979}"/>
              </a:ext>
            </a:extLst>
          </p:cNvPr>
          <p:cNvSpPr>
            <a:spLocks noGrp="1"/>
          </p:cNvSpPr>
          <p:nvPr>
            <p:ph type="dt" sz="half" idx="10"/>
          </p:nvPr>
        </p:nvSpPr>
        <p:spPr/>
        <p:txBody>
          <a:bodyPr/>
          <a:lstStyle/>
          <a:p>
            <a:fld id="{21B2EC19-9DE5-4A30-A28E-3A60FC2D11CF}" type="datetimeFigureOut">
              <a:rPr lang="en-GB" smtClean="0"/>
              <a:t>17/09/2023</a:t>
            </a:fld>
            <a:endParaRPr lang="en-GB"/>
          </a:p>
        </p:txBody>
      </p:sp>
      <p:sp>
        <p:nvSpPr>
          <p:cNvPr id="6" name="Footer Placeholder 5">
            <a:extLst>
              <a:ext uri="{FF2B5EF4-FFF2-40B4-BE49-F238E27FC236}">
                <a16:creationId xmlns:a16="http://schemas.microsoft.com/office/drawing/2014/main" id="{809431E2-0DFD-4ED6-97E8-E1A23BEDF2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9169A5-60E9-4822-A2BC-98F104756854}"/>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2144451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7A6DA-8542-4021-884F-CC3CCAF8EFF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390AE0-C828-4C76-84C9-71A131F39D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19C913B-D26E-49B2-9E50-3656171DAD1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91C0FCC-E5D7-49E7-8E5F-27970D063C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7FBA8A1-C606-4604-ADBE-E8755FD8E2F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DE8796E-1EC4-4B2B-B690-1262745265CE}"/>
              </a:ext>
            </a:extLst>
          </p:cNvPr>
          <p:cNvSpPr>
            <a:spLocks noGrp="1"/>
          </p:cNvSpPr>
          <p:nvPr>
            <p:ph type="dt" sz="half" idx="10"/>
          </p:nvPr>
        </p:nvSpPr>
        <p:spPr/>
        <p:txBody>
          <a:bodyPr/>
          <a:lstStyle/>
          <a:p>
            <a:fld id="{21B2EC19-9DE5-4A30-A28E-3A60FC2D11CF}" type="datetimeFigureOut">
              <a:rPr lang="en-GB" smtClean="0"/>
              <a:t>17/09/2023</a:t>
            </a:fld>
            <a:endParaRPr lang="en-GB"/>
          </a:p>
        </p:txBody>
      </p:sp>
      <p:sp>
        <p:nvSpPr>
          <p:cNvPr id="8" name="Footer Placeholder 7">
            <a:extLst>
              <a:ext uri="{FF2B5EF4-FFF2-40B4-BE49-F238E27FC236}">
                <a16:creationId xmlns:a16="http://schemas.microsoft.com/office/drawing/2014/main" id="{8DC375F8-EFD2-4F57-AE59-9ED5CD957D6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7E830E7-FC88-42C2-AB90-D18B7AABA17E}"/>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3847433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E7D7A-44DF-45D3-B521-50ECCC4C357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E3CD081-1E8A-4EFA-A62C-8EEF3E745FE2}"/>
              </a:ext>
            </a:extLst>
          </p:cNvPr>
          <p:cNvSpPr>
            <a:spLocks noGrp="1"/>
          </p:cNvSpPr>
          <p:nvPr>
            <p:ph type="dt" sz="half" idx="10"/>
          </p:nvPr>
        </p:nvSpPr>
        <p:spPr/>
        <p:txBody>
          <a:bodyPr/>
          <a:lstStyle/>
          <a:p>
            <a:fld id="{21B2EC19-9DE5-4A30-A28E-3A60FC2D11CF}" type="datetimeFigureOut">
              <a:rPr lang="en-GB" smtClean="0"/>
              <a:t>17/09/2023</a:t>
            </a:fld>
            <a:endParaRPr lang="en-GB"/>
          </a:p>
        </p:txBody>
      </p:sp>
      <p:sp>
        <p:nvSpPr>
          <p:cNvPr id="4" name="Footer Placeholder 3">
            <a:extLst>
              <a:ext uri="{FF2B5EF4-FFF2-40B4-BE49-F238E27FC236}">
                <a16:creationId xmlns:a16="http://schemas.microsoft.com/office/drawing/2014/main" id="{68B1FFA8-2FB5-4300-88EA-B97DB977F48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CF86772-C898-4D23-9CB3-E4C1CFB9012C}"/>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3293169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97B3C1-105D-4CF7-907D-E1E1E463D83A}"/>
              </a:ext>
            </a:extLst>
          </p:cNvPr>
          <p:cNvSpPr>
            <a:spLocks noGrp="1"/>
          </p:cNvSpPr>
          <p:nvPr>
            <p:ph type="dt" sz="half" idx="10"/>
          </p:nvPr>
        </p:nvSpPr>
        <p:spPr/>
        <p:txBody>
          <a:bodyPr/>
          <a:lstStyle/>
          <a:p>
            <a:fld id="{21B2EC19-9DE5-4A30-A28E-3A60FC2D11CF}" type="datetimeFigureOut">
              <a:rPr lang="en-GB" smtClean="0"/>
              <a:t>17/09/2023</a:t>
            </a:fld>
            <a:endParaRPr lang="en-GB"/>
          </a:p>
        </p:txBody>
      </p:sp>
      <p:sp>
        <p:nvSpPr>
          <p:cNvPr id="3" name="Footer Placeholder 2">
            <a:extLst>
              <a:ext uri="{FF2B5EF4-FFF2-40B4-BE49-F238E27FC236}">
                <a16:creationId xmlns:a16="http://schemas.microsoft.com/office/drawing/2014/main" id="{6250B2B2-E1E2-4A6A-B9FA-1966427B585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57D8210-DCF3-4841-B36E-F11DFAA1B94A}"/>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2313018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16D9D-2045-409E-8DB1-A970577661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E9250EC-622C-48D6-A765-9F0151072C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F52DF6D-3469-49CB-A1CE-C493233FF0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627D248-DEA9-44D9-B3CF-ED2F93A50A5D}"/>
              </a:ext>
            </a:extLst>
          </p:cNvPr>
          <p:cNvSpPr>
            <a:spLocks noGrp="1"/>
          </p:cNvSpPr>
          <p:nvPr>
            <p:ph type="dt" sz="half" idx="10"/>
          </p:nvPr>
        </p:nvSpPr>
        <p:spPr/>
        <p:txBody>
          <a:bodyPr/>
          <a:lstStyle/>
          <a:p>
            <a:fld id="{21B2EC19-9DE5-4A30-A28E-3A60FC2D11CF}" type="datetimeFigureOut">
              <a:rPr lang="en-GB" smtClean="0"/>
              <a:t>17/09/2023</a:t>
            </a:fld>
            <a:endParaRPr lang="en-GB"/>
          </a:p>
        </p:txBody>
      </p:sp>
      <p:sp>
        <p:nvSpPr>
          <p:cNvPr id="6" name="Footer Placeholder 5">
            <a:extLst>
              <a:ext uri="{FF2B5EF4-FFF2-40B4-BE49-F238E27FC236}">
                <a16:creationId xmlns:a16="http://schemas.microsoft.com/office/drawing/2014/main" id="{58EAABA6-A91F-4D46-B0F2-BF0D89F802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4E472F9-86EB-4B32-8FB8-D3F68A10EB0A}"/>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4279828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B8FE0-2A69-4753-9258-F2A7616B1A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34760C6-6EF2-4BC1-BBD4-5181DE0A52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8E396BF-B804-4A9B-8608-BBB92726E7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74FE7F-544F-47F4-9E73-871D511BA9AB}"/>
              </a:ext>
            </a:extLst>
          </p:cNvPr>
          <p:cNvSpPr>
            <a:spLocks noGrp="1"/>
          </p:cNvSpPr>
          <p:nvPr>
            <p:ph type="dt" sz="half" idx="10"/>
          </p:nvPr>
        </p:nvSpPr>
        <p:spPr/>
        <p:txBody>
          <a:bodyPr/>
          <a:lstStyle/>
          <a:p>
            <a:fld id="{21B2EC19-9DE5-4A30-A28E-3A60FC2D11CF}" type="datetimeFigureOut">
              <a:rPr lang="en-GB" smtClean="0"/>
              <a:t>17/09/2023</a:t>
            </a:fld>
            <a:endParaRPr lang="en-GB"/>
          </a:p>
        </p:txBody>
      </p:sp>
      <p:sp>
        <p:nvSpPr>
          <p:cNvPr id="6" name="Footer Placeholder 5">
            <a:extLst>
              <a:ext uri="{FF2B5EF4-FFF2-40B4-BE49-F238E27FC236}">
                <a16:creationId xmlns:a16="http://schemas.microsoft.com/office/drawing/2014/main" id="{9664E41E-3D30-43AB-813B-C0387CEB3A6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AB5E41-14CA-454C-9A64-CA5191823F8A}"/>
              </a:ext>
            </a:extLst>
          </p:cNvPr>
          <p:cNvSpPr>
            <a:spLocks noGrp="1"/>
          </p:cNvSpPr>
          <p:nvPr>
            <p:ph type="sldNum" sz="quarter" idx="12"/>
          </p:nvPr>
        </p:nvSpPr>
        <p:spPr/>
        <p:txBody>
          <a:bodyPr/>
          <a:lstStyle/>
          <a:p>
            <a:fld id="{AA288733-26E9-4D80-9213-D4D3677E7D4D}" type="slidenum">
              <a:rPr lang="en-GB" smtClean="0"/>
              <a:t>‹#›</a:t>
            </a:fld>
            <a:endParaRPr lang="en-GB"/>
          </a:p>
        </p:txBody>
      </p:sp>
    </p:spTree>
    <p:extLst>
      <p:ext uri="{BB962C8B-B14F-4D97-AF65-F5344CB8AC3E}">
        <p14:creationId xmlns:p14="http://schemas.microsoft.com/office/powerpoint/2010/main" val="3124381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A933D-2088-403C-9897-9C78EAFC71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F03773-AC5C-46AE-9518-061855E2A1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A1C46-9355-422E-B9B7-AE1542B33F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B2EC19-9DE5-4A30-A28E-3A60FC2D11CF}" type="datetimeFigureOut">
              <a:rPr lang="en-GB" smtClean="0"/>
              <a:t>17/09/2023</a:t>
            </a:fld>
            <a:endParaRPr lang="en-GB"/>
          </a:p>
        </p:txBody>
      </p:sp>
      <p:sp>
        <p:nvSpPr>
          <p:cNvPr id="5" name="Footer Placeholder 4">
            <a:extLst>
              <a:ext uri="{FF2B5EF4-FFF2-40B4-BE49-F238E27FC236}">
                <a16:creationId xmlns:a16="http://schemas.microsoft.com/office/drawing/2014/main" id="{438C0D1E-929B-497E-BBF7-1F045BC2CF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3E0DE3E-2B03-4D07-A5F3-5F56FC486B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288733-26E9-4D80-9213-D4D3677E7D4D}" type="slidenum">
              <a:rPr lang="en-GB" smtClean="0"/>
              <a:t>‹#›</a:t>
            </a:fld>
            <a:endParaRPr lang="en-GB"/>
          </a:p>
        </p:txBody>
      </p:sp>
    </p:spTree>
    <p:extLst>
      <p:ext uri="{BB962C8B-B14F-4D97-AF65-F5344CB8AC3E}">
        <p14:creationId xmlns:p14="http://schemas.microsoft.com/office/powerpoint/2010/main" val="53080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year1@cpa.dsat.education"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26" name="Picture 2" descr="logo">
            <a:extLst>
              <a:ext uri="{FF2B5EF4-FFF2-40B4-BE49-F238E27FC236}">
                <a16:creationId xmlns:a16="http://schemas.microsoft.com/office/drawing/2014/main" id="{99F1C531-2F3A-48F9-A7D7-0F159FD12E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241" y="5369754"/>
            <a:ext cx="4743450" cy="12954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AD9684AF-5370-4FD6-B182-C75FBC641E4A}"/>
              </a:ext>
            </a:extLst>
          </p:cNvPr>
          <p:cNvPicPr>
            <a:picLocks noChangeAspect="1"/>
          </p:cNvPicPr>
          <p:nvPr/>
        </p:nvPicPr>
        <p:blipFill>
          <a:blip r:embed="rId3"/>
          <a:stretch>
            <a:fillRect/>
          </a:stretch>
        </p:blipFill>
        <p:spPr>
          <a:xfrm>
            <a:off x="1809750" y="1810110"/>
            <a:ext cx="8572500" cy="2771775"/>
          </a:xfrm>
          <a:prstGeom prst="rect">
            <a:avLst/>
          </a:prstGeom>
        </p:spPr>
      </p:pic>
    </p:spTree>
    <p:extLst>
      <p:ext uri="{BB962C8B-B14F-4D97-AF65-F5344CB8AC3E}">
        <p14:creationId xmlns:p14="http://schemas.microsoft.com/office/powerpoint/2010/main" val="1700495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1137989" y="6094828"/>
            <a:ext cx="9523828" cy="135049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783000">
              <a:lnSpc>
                <a:spcPct val="100000"/>
              </a:lnSpc>
            </a:pPr>
            <a:r>
              <a:rPr lang="en-GB" sz="3600" dirty="0">
                <a:hlinkClick r:id="rId3"/>
              </a:rPr>
              <a:t>year1@cpa.dsat.education</a:t>
            </a:r>
            <a:endParaRPr lang="en-GB" sz="1400" dirty="0">
              <a:latin typeface="+mn-lt"/>
            </a:endParaRPr>
          </a:p>
          <a:p>
            <a:pPr marL="1240200" indent="-457200" algn="l">
              <a:lnSpc>
                <a:spcPct val="100000"/>
              </a:lnSpc>
              <a:buFont typeface="Arial" panose="020B0604020202020204" pitchFamily="34" charset="0"/>
              <a:buChar char="•"/>
            </a:pPr>
            <a:endParaRPr lang="en-GB" sz="1800" dirty="0">
              <a:latin typeface="+mn-lt"/>
            </a:endParaRPr>
          </a:p>
          <a:p>
            <a:pPr marL="783000" algn="l">
              <a:lnSpc>
                <a:spcPct val="100000"/>
              </a:lnSpc>
            </a:pPr>
            <a:endParaRPr lang="en-GB" sz="1800" dirty="0">
              <a:latin typeface="+mn-lt"/>
            </a:endParaRPr>
          </a:p>
          <a:p>
            <a:pPr marL="1240200" indent="-457200" algn="l">
              <a:lnSpc>
                <a:spcPct val="100000"/>
              </a:lnSpc>
              <a:buFont typeface="Arial" panose="020B0604020202020204" pitchFamily="34" charset="0"/>
              <a:buChar char="•"/>
            </a:pPr>
            <a:endParaRPr lang="en-GB" sz="1800" dirty="0">
              <a:latin typeface="+mn-lt"/>
            </a:endParaRPr>
          </a:p>
          <a:p>
            <a:pPr marL="1240200" indent="-457200" algn="l">
              <a:lnSpc>
                <a:spcPct val="100000"/>
              </a:lnSpc>
              <a:buFont typeface="Arial" panose="020B0604020202020204" pitchFamily="34" charset="0"/>
              <a:buChar char="•"/>
            </a:pPr>
            <a:endParaRPr lang="en-GB" sz="1800" dirty="0">
              <a:latin typeface="+mn-lt"/>
            </a:endParaRPr>
          </a:p>
          <a:p>
            <a:pPr algn="l"/>
            <a:endParaRPr lang="en-GB" sz="1800" b="1" dirty="0">
              <a:latin typeface="+mn-lt"/>
            </a:endParaRPr>
          </a:p>
        </p:txBody>
      </p:sp>
      <p:sp>
        <p:nvSpPr>
          <p:cNvPr id="2" name="TextBox 1">
            <a:extLst>
              <a:ext uri="{FF2B5EF4-FFF2-40B4-BE49-F238E27FC236}">
                <a16:creationId xmlns:a16="http://schemas.microsoft.com/office/drawing/2014/main" id="{B3C5BFD5-23A5-4DA2-95B0-6C4C6762C0D6}"/>
              </a:ext>
            </a:extLst>
          </p:cNvPr>
          <p:cNvSpPr txBox="1"/>
          <p:nvPr/>
        </p:nvSpPr>
        <p:spPr>
          <a:xfrm>
            <a:off x="350292" y="1201181"/>
            <a:ext cx="11491415" cy="4893647"/>
          </a:xfrm>
          <a:prstGeom prst="rect">
            <a:avLst/>
          </a:prstGeom>
          <a:noFill/>
        </p:spPr>
        <p:txBody>
          <a:bodyPr wrap="square" rtlCol="0">
            <a:spAutoFit/>
          </a:bodyPr>
          <a:lstStyle/>
          <a:p>
            <a:pPr indent="360000">
              <a:buFont typeface="Arial" panose="020B0604020202020204" pitchFamily="34" charset="0"/>
              <a:buChar char="•"/>
            </a:pPr>
            <a:r>
              <a:rPr lang="en-GB" sz="2400" dirty="0">
                <a:latin typeface="Comic Sans MS" panose="030F0702030302020204" pitchFamily="66" charset="0"/>
              </a:rPr>
              <a:t>Please let us know if a different person than usual is collecting your child, even if it is another parent who is known to us. </a:t>
            </a:r>
          </a:p>
          <a:p>
            <a:pPr indent="360000">
              <a:buFont typeface="Arial" panose="020B0604020202020204" pitchFamily="34" charset="0"/>
              <a:buChar char="•"/>
            </a:pPr>
            <a:endParaRPr lang="en-GB" sz="2400" dirty="0">
              <a:latin typeface="Comic Sans MS" panose="030F0702030302020204" pitchFamily="66" charset="0"/>
            </a:endParaRPr>
          </a:p>
          <a:p>
            <a:pPr indent="360000">
              <a:buFont typeface="Arial" panose="020B0604020202020204" pitchFamily="34" charset="0"/>
              <a:buChar char="•"/>
            </a:pPr>
            <a:r>
              <a:rPr lang="en-GB" sz="2400" dirty="0">
                <a:latin typeface="Comic Sans MS" panose="030F0702030302020204" pitchFamily="66" charset="0"/>
              </a:rPr>
              <a:t>We are around at the end of the school day for quick queries. If you need to speak to us for a longer meeting, please arrange an appointment with the class teacher in the first instance.</a:t>
            </a:r>
          </a:p>
          <a:p>
            <a:pPr indent="360000">
              <a:buFont typeface="Arial" panose="020B0604020202020204" pitchFamily="34" charset="0"/>
              <a:buChar char="•"/>
            </a:pPr>
            <a:endParaRPr lang="en-GB" sz="2400" dirty="0">
              <a:latin typeface="Comic Sans MS" panose="030F0702030302020204" pitchFamily="66" charset="0"/>
            </a:endParaRPr>
          </a:p>
          <a:p>
            <a:pPr indent="360000">
              <a:buFont typeface="Arial" panose="020B0604020202020204" pitchFamily="34" charset="0"/>
              <a:buChar char="•"/>
            </a:pPr>
            <a:r>
              <a:rPr lang="en-GB" sz="2400" dirty="0">
                <a:latin typeface="Comic Sans MS" panose="030F0702030302020204" pitchFamily="66" charset="0"/>
              </a:rPr>
              <a:t>If your child requires an inhaler this should be named and in school. </a:t>
            </a:r>
          </a:p>
          <a:p>
            <a:pPr indent="360000">
              <a:buFont typeface="Arial" panose="020B0604020202020204" pitchFamily="34" charset="0"/>
              <a:buChar char="•"/>
            </a:pPr>
            <a:endParaRPr lang="en-GB" sz="2400" dirty="0">
              <a:latin typeface="Comic Sans MS" panose="030F0702030302020204" pitchFamily="66" charset="0"/>
            </a:endParaRPr>
          </a:p>
          <a:p>
            <a:pPr indent="360000">
              <a:buFont typeface="Arial" panose="020B0604020202020204" pitchFamily="34" charset="0"/>
              <a:buChar char="•"/>
            </a:pPr>
            <a:r>
              <a:rPr lang="en-GB" sz="2400" dirty="0">
                <a:latin typeface="Comic Sans MS" panose="030F0702030302020204" pitchFamily="66" charset="0"/>
              </a:rPr>
              <a:t>If you have information to give on your child e.g. allergy, background information then please speak to the Class Teacher.</a:t>
            </a:r>
          </a:p>
          <a:p>
            <a:pPr indent="360000">
              <a:buFont typeface="Arial" panose="020B0604020202020204" pitchFamily="34" charset="0"/>
              <a:buChar char="•"/>
            </a:pPr>
            <a:endParaRPr lang="en-GB" sz="2400" dirty="0">
              <a:latin typeface="Comic Sans MS" panose="030F0702030302020204" pitchFamily="66" charset="0"/>
            </a:endParaRPr>
          </a:p>
          <a:p>
            <a:pPr indent="360000">
              <a:buFont typeface="Arial" panose="020B0604020202020204" pitchFamily="34" charset="0"/>
              <a:buChar char="•"/>
            </a:pPr>
            <a:r>
              <a:rPr lang="en-GB" sz="2400" dirty="0">
                <a:latin typeface="Comic Sans MS" panose="030F0702030302020204" pitchFamily="66" charset="0"/>
              </a:rPr>
              <a:t>Please remember that the school is a NUT FREE school.</a:t>
            </a:r>
          </a:p>
        </p:txBody>
      </p:sp>
      <p:sp>
        <p:nvSpPr>
          <p:cNvPr id="5" name="TextBox 4">
            <a:extLst>
              <a:ext uri="{FF2B5EF4-FFF2-40B4-BE49-F238E27FC236}">
                <a16:creationId xmlns:a16="http://schemas.microsoft.com/office/drawing/2014/main" id="{4D278B3E-C4CA-4D50-9760-9B51B0A9E361}"/>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Comic Sans MS" panose="030F0702030302020204" pitchFamily="66" charset="0"/>
              </a:rPr>
              <a:t>And Finally…</a:t>
            </a:r>
          </a:p>
        </p:txBody>
      </p:sp>
    </p:spTree>
    <p:extLst>
      <p:ext uri="{BB962C8B-B14F-4D97-AF65-F5344CB8AC3E}">
        <p14:creationId xmlns:p14="http://schemas.microsoft.com/office/powerpoint/2010/main" val="2812753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443947" y="352354"/>
            <a:ext cx="11304106" cy="68580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783000">
              <a:lnSpc>
                <a:spcPct val="100000"/>
              </a:lnSpc>
            </a:pPr>
            <a:r>
              <a:rPr lang="en-GB" sz="4800" dirty="0">
                <a:latin typeface="Comic Sans MS" panose="030F0702030302020204" pitchFamily="66" charset="0"/>
              </a:rPr>
              <a:t>Our Year 1 Team</a:t>
            </a:r>
          </a:p>
          <a:p>
            <a:pPr marL="783000" algn="l">
              <a:lnSpc>
                <a:spcPct val="100000"/>
              </a:lnSpc>
            </a:pPr>
            <a:endParaRPr lang="en-GB" sz="2800" dirty="0">
              <a:latin typeface="+mn-lt"/>
            </a:endParaRPr>
          </a:p>
          <a:p>
            <a:pPr marL="1240200" indent="-457200" algn="l">
              <a:lnSpc>
                <a:spcPct val="100000"/>
              </a:lnSpc>
              <a:buFont typeface="Arial" panose="020B0604020202020204" pitchFamily="34" charset="0"/>
              <a:buChar char="•"/>
            </a:pPr>
            <a:r>
              <a:rPr lang="en-GB" sz="3200" dirty="0">
                <a:latin typeface="Comic Sans MS" panose="030F0702030302020204" pitchFamily="66" charset="0"/>
              </a:rPr>
              <a:t>Mrs Slack – Year 1 Teacher</a:t>
            </a:r>
          </a:p>
          <a:p>
            <a:pPr marL="783000" algn="l">
              <a:lnSpc>
                <a:spcPct val="100000"/>
              </a:lnSpc>
            </a:pPr>
            <a:endParaRPr lang="en-GB" sz="32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3200" dirty="0">
                <a:latin typeface="Comic Sans MS" panose="030F0702030302020204" pitchFamily="66" charset="0"/>
              </a:rPr>
              <a:t>Mrs Holmes – Teaching Assistant</a:t>
            </a:r>
          </a:p>
          <a:p>
            <a:pPr marL="783000" algn="l">
              <a:lnSpc>
                <a:spcPct val="100000"/>
              </a:lnSpc>
            </a:pPr>
            <a:endParaRPr lang="en-GB" sz="32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3200" dirty="0">
                <a:latin typeface="Comic Sans MS" panose="030F0702030302020204" pitchFamily="66" charset="0"/>
              </a:rPr>
              <a:t>Miss Smith – Teaching Assistant</a:t>
            </a:r>
          </a:p>
          <a:p>
            <a:pPr marL="783000" algn="l">
              <a:lnSpc>
                <a:spcPct val="100000"/>
              </a:lnSpc>
            </a:pPr>
            <a:endParaRPr lang="en-GB" sz="32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3200" dirty="0">
                <a:latin typeface="Comic Sans MS" panose="030F0702030302020204" pitchFamily="66" charset="0"/>
              </a:rPr>
              <a:t>Mrs Jones – Teaching Assistant</a:t>
            </a:r>
          </a:p>
          <a:p>
            <a:pPr marL="457200" indent="-457200" algn="l">
              <a:buFont typeface="Arial" panose="020B0604020202020204" pitchFamily="34" charset="0"/>
              <a:buChar char="•"/>
            </a:pPr>
            <a:endParaRPr lang="en-GB" sz="2800" b="1" dirty="0">
              <a:latin typeface="+mn-lt"/>
            </a:endParaRPr>
          </a:p>
        </p:txBody>
      </p:sp>
    </p:spTree>
    <p:extLst>
      <p:ext uri="{BB962C8B-B14F-4D97-AF65-F5344CB8AC3E}">
        <p14:creationId xmlns:p14="http://schemas.microsoft.com/office/powerpoint/2010/main" val="4294177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0" y="763170"/>
            <a:ext cx="12192000" cy="6094829"/>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endParaRPr lang="en-GB" sz="2800" dirty="0">
              <a:latin typeface="+mn-lt"/>
            </a:endParaRPr>
          </a:p>
          <a:p>
            <a:pPr marL="783000" algn="l">
              <a:lnSpc>
                <a:spcPct val="100000"/>
              </a:lnSpc>
            </a:pPr>
            <a:endParaRPr lang="en-GB" sz="2800" dirty="0">
              <a:latin typeface="+mn-lt"/>
            </a:endParaRPr>
          </a:p>
          <a:p>
            <a:pPr algn="l"/>
            <a:endParaRPr lang="en-GB" sz="2800" b="1" dirty="0">
              <a:latin typeface="+mn-lt"/>
            </a:endParaRPr>
          </a:p>
        </p:txBody>
      </p:sp>
      <p:pic>
        <p:nvPicPr>
          <p:cNvPr id="2" name="Picture 1">
            <a:extLst>
              <a:ext uri="{FF2B5EF4-FFF2-40B4-BE49-F238E27FC236}">
                <a16:creationId xmlns:a16="http://schemas.microsoft.com/office/drawing/2014/main" id="{8903ACC7-4AB1-47D7-A96B-837F3D858DD0}"/>
              </a:ext>
            </a:extLst>
          </p:cNvPr>
          <p:cNvPicPr>
            <a:picLocks noChangeAspect="1"/>
          </p:cNvPicPr>
          <p:nvPr/>
        </p:nvPicPr>
        <p:blipFill>
          <a:blip r:embed="rId3"/>
          <a:stretch>
            <a:fillRect/>
          </a:stretch>
        </p:blipFill>
        <p:spPr>
          <a:xfrm>
            <a:off x="1199322" y="763169"/>
            <a:ext cx="9793356" cy="5794886"/>
          </a:xfrm>
          <a:prstGeom prst="rect">
            <a:avLst/>
          </a:prstGeom>
        </p:spPr>
      </p:pic>
      <p:sp>
        <p:nvSpPr>
          <p:cNvPr id="3" name="TextBox 2">
            <a:extLst>
              <a:ext uri="{FF2B5EF4-FFF2-40B4-BE49-F238E27FC236}">
                <a16:creationId xmlns:a16="http://schemas.microsoft.com/office/drawing/2014/main" id="{C597627E-63B9-417C-9D88-2E81FA2E1DF1}"/>
              </a:ext>
            </a:extLst>
          </p:cNvPr>
          <p:cNvSpPr txBox="1"/>
          <p:nvPr/>
        </p:nvSpPr>
        <p:spPr>
          <a:xfrm>
            <a:off x="1364974" y="132522"/>
            <a:ext cx="9276522" cy="523220"/>
          </a:xfrm>
          <a:prstGeom prst="rect">
            <a:avLst/>
          </a:prstGeom>
          <a:noFill/>
        </p:spPr>
        <p:txBody>
          <a:bodyPr wrap="square" rtlCol="0">
            <a:spAutoFit/>
          </a:bodyPr>
          <a:lstStyle/>
          <a:p>
            <a:pPr algn="ctr"/>
            <a:r>
              <a:rPr lang="en-GB" sz="2800" dirty="0">
                <a:latin typeface="Comic Sans MS" panose="030F0702030302020204" pitchFamily="66" charset="0"/>
              </a:rPr>
              <a:t>Year 1 Timetable</a:t>
            </a:r>
          </a:p>
        </p:txBody>
      </p:sp>
    </p:spTree>
    <p:extLst>
      <p:ext uri="{BB962C8B-B14F-4D97-AF65-F5344CB8AC3E}">
        <p14:creationId xmlns:p14="http://schemas.microsoft.com/office/powerpoint/2010/main" val="4108391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145774" y="1594168"/>
            <a:ext cx="12192000" cy="6551635"/>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r>
              <a:rPr lang="en-GB" sz="2400" dirty="0">
                <a:latin typeface="Comic Sans MS" panose="030F0702030302020204" pitchFamily="66" charset="0"/>
              </a:rPr>
              <a:t>Start time – </a:t>
            </a:r>
            <a:r>
              <a:rPr lang="en-GB" sz="2400" b="1" dirty="0">
                <a:latin typeface="Comic Sans MS" panose="030F0702030302020204" pitchFamily="66" charset="0"/>
              </a:rPr>
              <a:t>8:40am    </a:t>
            </a:r>
            <a:r>
              <a:rPr lang="en-GB" sz="2400" dirty="0">
                <a:latin typeface="Comic Sans MS" panose="030F0702030302020204" pitchFamily="66" charset="0"/>
              </a:rPr>
              <a:t>Pick-up time- </a:t>
            </a:r>
            <a:r>
              <a:rPr lang="en-GB" sz="2400" b="1" dirty="0">
                <a:latin typeface="Comic Sans MS" panose="030F0702030302020204" pitchFamily="66" charset="0"/>
              </a:rPr>
              <a:t>3:15pm</a:t>
            </a:r>
          </a:p>
          <a:p>
            <a:pPr marL="1240200" indent="-457200" algn="l">
              <a:lnSpc>
                <a:spcPct val="100000"/>
              </a:lnSpc>
              <a:buFont typeface="Arial" panose="020B0604020202020204" pitchFamily="34" charset="0"/>
              <a:buChar char="•"/>
            </a:pPr>
            <a:endParaRPr lang="en-GB" sz="2400" b="1"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2400" dirty="0">
                <a:latin typeface="Comic Sans MS" panose="030F0702030302020204" pitchFamily="66" charset="0"/>
              </a:rPr>
              <a:t>A </a:t>
            </a:r>
            <a:r>
              <a:rPr lang="en-GB" sz="2400" b="1" dirty="0">
                <a:latin typeface="Comic Sans MS" panose="030F0702030302020204" pitchFamily="66" charset="0"/>
              </a:rPr>
              <a:t>fruit snack</a:t>
            </a:r>
            <a:r>
              <a:rPr lang="en-GB" sz="2400" dirty="0">
                <a:latin typeface="Comic Sans MS" panose="030F0702030302020204" pitchFamily="66" charset="0"/>
              </a:rPr>
              <a:t> is provided every day for our Year 1 children. Alternatively, children may bring their own fruit (no bananas).</a:t>
            </a:r>
          </a:p>
          <a:p>
            <a:pPr marL="783000" algn="l">
              <a:lnSpc>
                <a:spcPct val="100000"/>
              </a:lnSpc>
            </a:pPr>
            <a:endParaRPr lang="en-GB" sz="24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2400" dirty="0">
                <a:latin typeface="Comic Sans MS" panose="030F0702030302020204" pitchFamily="66" charset="0"/>
              </a:rPr>
              <a:t>Our PE day is </a:t>
            </a:r>
            <a:r>
              <a:rPr lang="en-GB" sz="2400" b="1" dirty="0">
                <a:latin typeface="Comic Sans MS" panose="030F0702030302020204" pitchFamily="66" charset="0"/>
              </a:rPr>
              <a:t>Friday</a:t>
            </a:r>
            <a:r>
              <a:rPr lang="en-GB" sz="2400" dirty="0">
                <a:latin typeface="Comic Sans MS" panose="030F0702030302020204" pitchFamily="66" charset="0"/>
              </a:rPr>
              <a:t>. Children to come to school in PE kit. Please make sure all PE kit and uniform is labelled. Long hair should be tied back and stud earrings removed or covered.</a:t>
            </a:r>
          </a:p>
          <a:p>
            <a:pPr marL="783000" algn="l">
              <a:lnSpc>
                <a:spcPct val="100000"/>
              </a:lnSpc>
            </a:pPr>
            <a:endParaRPr lang="en-GB" sz="24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2400" dirty="0">
                <a:latin typeface="Comic Sans MS" panose="030F0702030302020204" pitchFamily="66" charset="0"/>
              </a:rPr>
              <a:t>Please ensure that your child brings a </a:t>
            </a:r>
            <a:r>
              <a:rPr lang="en-GB" sz="2400" b="1" dirty="0">
                <a:latin typeface="Comic Sans MS" panose="030F0702030302020204" pitchFamily="66" charset="0"/>
              </a:rPr>
              <a:t>named water bottle</a:t>
            </a:r>
            <a:r>
              <a:rPr lang="en-GB" sz="2400" dirty="0">
                <a:latin typeface="Comic Sans MS" panose="030F0702030302020204" pitchFamily="66" charset="0"/>
              </a:rPr>
              <a:t> to school each day and that sun cream is applied before coming to school. </a:t>
            </a:r>
          </a:p>
          <a:p>
            <a:pPr algn="l"/>
            <a:endParaRPr lang="en-GB" sz="2800" b="1" dirty="0">
              <a:latin typeface="+mn-lt"/>
            </a:endParaRPr>
          </a:p>
        </p:txBody>
      </p:sp>
      <p:sp>
        <p:nvSpPr>
          <p:cNvPr id="2" name="TextBox 1">
            <a:extLst>
              <a:ext uri="{FF2B5EF4-FFF2-40B4-BE49-F238E27FC236}">
                <a16:creationId xmlns:a16="http://schemas.microsoft.com/office/drawing/2014/main" id="{130369BC-83B1-464A-B98B-736E21F8D13D}"/>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Comic Sans MS" panose="030F0702030302020204" pitchFamily="66" charset="0"/>
              </a:rPr>
              <a:t>Year 1 Information</a:t>
            </a:r>
          </a:p>
        </p:txBody>
      </p:sp>
    </p:spTree>
    <p:extLst>
      <p:ext uri="{BB962C8B-B14F-4D97-AF65-F5344CB8AC3E}">
        <p14:creationId xmlns:p14="http://schemas.microsoft.com/office/powerpoint/2010/main" val="2253151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159026" y="1067973"/>
            <a:ext cx="11900450" cy="555148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endParaRPr lang="en-GB" sz="2400" dirty="0">
              <a:latin typeface="+mn-lt"/>
            </a:endParaRPr>
          </a:p>
          <a:p>
            <a:pPr marL="1240200" indent="-457200" algn="l">
              <a:lnSpc>
                <a:spcPct val="100000"/>
              </a:lnSpc>
              <a:buFont typeface="Arial" panose="020B0604020202020204" pitchFamily="34" charset="0"/>
              <a:buChar char="•"/>
            </a:pPr>
            <a:r>
              <a:rPr lang="en-GB" sz="2400" dirty="0">
                <a:latin typeface="Comic Sans MS" panose="030F0702030302020204" pitchFamily="66" charset="0"/>
              </a:rPr>
              <a:t>Reading books will be changed weekly, on a Thursday. Please write in your child’s reading diary when you listen to them read at home. They should be reading to you at home at least three times a week. If your child reads twenty times in a month, they receive a golden ticket!</a:t>
            </a:r>
          </a:p>
          <a:p>
            <a:pPr marL="1240200" indent="-457200" algn="l">
              <a:lnSpc>
                <a:spcPct val="100000"/>
              </a:lnSpc>
              <a:buFont typeface="Arial" panose="020B0604020202020204" pitchFamily="34" charset="0"/>
              <a:buChar char="•"/>
            </a:pPr>
            <a:endParaRPr lang="en-GB" sz="24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2400" dirty="0">
                <a:latin typeface="Comic Sans MS" panose="030F0702030302020204" pitchFamily="66" charset="0"/>
              </a:rPr>
              <a:t>Please ensure reading books are in school </a:t>
            </a:r>
            <a:r>
              <a:rPr lang="en-GB" sz="2400" b="1" dirty="0">
                <a:latin typeface="Comic Sans MS" panose="030F0702030302020204" pitchFamily="66" charset="0"/>
              </a:rPr>
              <a:t>daily</a:t>
            </a:r>
            <a:r>
              <a:rPr lang="en-GB" sz="2400" dirty="0">
                <a:latin typeface="Comic Sans MS" panose="030F0702030302020204" pitchFamily="66" charset="0"/>
              </a:rPr>
              <a:t> so adults can read with children.</a:t>
            </a:r>
          </a:p>
          <a:p>
            <a:pPr marL="783000" algn="l">
              <a:lnSpc>
                <a:spcPct val="100000"/>
              </a:lnSpc>
            </a:pPr>
            <a:endParaRPr lang="en-GB" sz="24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2400" dirty="0">
                <a:latin typeface="Comic Sans MS" panose="030F0702030302020204" pitchFamily="66" charset="0"/>
              </a:rPr>
              <a:t>They have also been allocated a username and password for Oxford Owl to access the RWI books too.  Weekly engagement with the online reading books will also be rewarded with a golden ticket.</a:t>
            </a:r>
          </a:p>
          <a:p>
            <a:pPr marL="783000" algn="l">
              <a:lnSpc>
                <a:spcPct val="100000"/>
              </a:lnSpc>
            </a:pPr>
            <a:endParaRPr lang="en-GB" sz="24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2400" b="1" dirty="0">
                <a:latin typeface="Comic Sans MS" panose="030F0702030302020204" pitchFamily="66" charset="0"/>
              </a:rPr>
              <a:t>Homework. </a:t>
            </a:r>
            <a:r>
              <a:rPr lang="en-GB" sz="2400" dirty="0">
                <a:latin typeface="Comic Sans MS" panose="030F0702030302020204" pitchFamily="66" charset="0"/>
              </a:rPr>
              <a:t>Reading, KIRFs, letter and number formation.</a:t>
            </a:r>
            <a:endParaRPr lang="en-GB" sz="2400" b="1" dirty="0">
              <a:latin typeface="+mn-lt"/>
            </a:endParaRPr>
          </a:p>
        </p:txBody>
      </p:sp>
      <p:sp>
        <p:nvSpPr>
          <p:cNvPr id="4" name="TextBox 3">
            <a:extLst>
              <a:ext uri="{FF2B5EF4-FFF2-40B4-BE49-F238E27FC236}">
                <a16:creationId xmlns:a16="http://schemas.microsoft.com/office/drawing/2014/main" id="{5C039078-13D9-4761-A22D-6DCD4918FE35}"/>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Comic Sans MS" panose="030F0702030302020204" pitchFamily="66" charset="0"/>
              </a:rPr>
              <a:t>Year 1 Information</a:t>
            </a:r>
          </a:p>
        </p:txBody>
      </p:sp>
    </p:spTree>
    <p:extLst>
      <p:ext uri="{BB962C8B-B14F-4D97-AF65-F5344CB8AC3E}">
        <p14:creationId xmlns:p14="http://schemas.microsoft.com/office/powerpoint/2010/main" val="1785136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0" y="1255594"/>
            <a:ext cx="12192000" cy="5602405"/>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endParaRPr lang="en-GB" sz="2800" dirty="0">
              <a:latin typeface="+mn-lt"/>
            </a:endParaRPr>
          </a:p>
          <a:p>
            <a:pPr marL="1240200" indent="-457200" algn="l">
              <a:lnSpc>
                <a:spcPct val="100000"/>
              </a:lnSpc>
              <a:buFont typeface="Arial" panose="020B0604020202020204" pitchFamily="34" charset="0"/>
              <a:buChar char="•"/>
            </a:pPr>
            <a:r>
              <a:rPr lang="en-GB" sz="2400" dirty="0">
                <a:latin typeface="Comic Sans MS" panose="030F0702030302020204" pitchFamily="66" charset="0"/>
              </a:rPr>
              <a:t>Children in Year 1 now follow the KS1 National Curriculum.</a:t>
            </a:r>
          </a:p>
          <a:p>
            <a:pPr marL="1240200" indent="-457200" algn="l">
              <a:lnSpc>
                <a:spcPct val="100000"/>
              </a:lnSpc>
              <a:buFont typeface="Arial" panose="020B0604020202020204" pitchFamily="34" charset="0"/>
              <a:buChar char="•"/>
            </a:pPr>
            <a:endParaRPr lang="en-GB" sz="24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2400" dirty="0">
                <a:latin typeface="Comic Sans MS" panose="030F0702030302020204" pitchFamily="66" charset="0"/>
              </a:rPr>
              <a:t>Learning and whole class table work is introduced. </a:t>
            </a:r>
          </a:p>
          <a:p>
            <a:pPr marL="1240200" indent="-457200" algn="l">
              <a:lnSpc>
                <a:spcPct val="100000"/>
              </a:lnSpc>
              <a:buFont typeface="Arial" panose="020B0604020202020204" pitchFamily="34" charset="0"/>
              <a:buChar char="•"/>
            </a:pPr>
            <a:endParaRPr lang="en-GB" sz="2400" dirty="0">
              <a:latin typeface="Comic Sans MS" panose="030F0702030302020204" pitchFamily="66" charset="0"/>
            </a:endParaRPr>
          </a:p>
          <a:p>
            <a:pPr marL="1240200" indent="-457200" algn="l">
              <a:lnSpc>
                <a:spcPct val="100000"/>
              </a:lnSpc>
              <a:buFont typeface="Arial" panose="020B0604020202020204" pitchFamily="34" charset="0"/>
              <a:buChar char="•"/>
            </a:pPr>
            <a:r>
              <a:rPr lang="en-GB" sz="2400" dirty="0">
                <a:latin typeface="Comic Sans MS" panose="030F0702030302020204" pitchFamily="66" charset="0"/>
              </a:rPr>
              <a:t>Opportunities for continuous provision are incorporated throughout the week.</a:t>
            </a:r>
            <a:endParaRPr lang="en-GB" sz="2800" dirty="0">
              <a:latin typeface="+mn-lt"/>
            </a:endParaRPr>
          </a:p>
          <a:p>
            <a:pPr marL="1240200" indent="-457200" algn="l">
              <a:lnSpc>
                <a:spcPct val="100000"/>
              </a:lnSpc>
              <a:buFont typeface="Arial" panose="020B0604020202020204" pitchFamily="34" charset="0"/>
              <a:buChar char="•"/>
            </a:pPr>
            <a:endParaRPr lang="en-GB" sz="2800" dirty="0">
              <a:latin typeface="+mn-lt"/>
            </a:endParaRPr>
          </a:p>
          <a:p>
            <a:pPr marL="783000" algn="l">
              <a:lnSpc>
                <a:spcPct val="100000"/>
              </a:lnSpc>
            </a:pPr>
            <a:endParaRPr lang="en-GB" sz="2800" dirty="0">
              <a:latin typeface="+mn-lt"/>
            </a:endParaRPr>
          </a:p>
          <a:p>
            <a:pPr marL="1240200" indent="-457200" algn="l">
              <a:lnSpc>
                <a:spcPct val="100000"/>
              </a:lnSpc>
              <a:buFont typeface="Arial" panose="020B0604020202020204" pitchFamily="34" charset="0"/>
              <a:buChar char="•"/>
            </a:pPr>
            <a:endParaRPr lang="en-GB" sz="2800" dirty="0">
              <a:latin typeface="+mn-lt"/>
            </a:endParaRPr>
          </a:p>
          <a:p>
            <a:pPr marL="1240200" indent="-457200" algn="l">
              <a:lnSpc>
                <a:spcPct val="100000"/>
              </a:lnSpc>
              <a:buFont typeface="Arial" panose="020B0604020202020204" pitchFamily="34" charset="0"/>
              <a:buChar char="•"/>
            </a:pPr>
            <a:endParaRPr lang="en-GB" sz="2800" dirty="0">
              <a:latin typeface="+mn-lt"/>
            </a:endParaRPr>
          </a:p>
          <a:p>
            <a:pPr algn="l"/>
            <a:endParaRPr lang="en-GB" sz="2800" b="1" dirty="0">
              <a:latin typeface="+mn-lt"/>
            </a:endParaRPr>
          </a:p>
        </p:txBody>
      </p:sp>
      <p:sp>
        <p:nvSpPr>
          <p:cNvPr id="4" name="TextBox 3">
            <a:extLst>
              <a:ext uri="{FF2B5EF4-FFF2-40B4-BE49-F238E27FC236}">
                <a16:creationId xmlns:a16="http://schemas.microsoft.com/office/drawing/2014/main" id="{D84AA27B-4105-4E52-8FF8-0CBE0A04F08A}"/>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Comic Sans MS" panose="030F0702030302020204" pitchFamily="66" charset="0"/>
              </a:rPr>
              <a:t>Year 1 Information</a:t>
            </a:r>
          </a:p>
        </p:txBody>
      </p:sp>
    </p:spTree>
    <p:extLst>
      <p:ext uri="{BB962C8B-B14F-4D97-AF65-F5344CB8AC3E}">
        <p14:creationId xmlns:p14="http://schemas.microsoft.com/office/powerpoint/2010/main" val="3903616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159026" y="1067973"/>
            <a:ext cx="11900450" cy="555148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endParaRPr lang="en-GB" sz="2400" dirty="0">
              <a:latin typeface="+mn-lt"/>
            </a:endParaRPr>
          </a:p>
        </p:txBody>
      </p:sp>
      <p:sp>
        <p:nvSpPr>
          <p:cNvPr id="4" name="TextBox 3">
            <a:extLst>
              <a:ext uri="{FF2B5EF4-FFF2-40B4-BE49-F238E27FC236}">
                <a16:creationId xmlns:a16="http://schemas.microsoft.com/office/drawing/2014/main" id="{5C039078-13D9-4761-A22D-6DCD4918FE35}"/>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Comic Sans MS" panose="030F0702030302020204" pitchFamily="66" charset="0"/>
              </a:rPr>
              <a:t>Our School Values &amp; Rules</a:t>
            </a:r>
          </a:p>
        </p:txBody>
      </p:sp>
      <p:sp>
        <p:nvSpPr>
          <p:cNvPr id="2" name="Rectangle 1">
            <a:extLst>
              <a:ext uri="{FF2B5EF4-FFF2-40B4-BE49-F238E27FC236}">
                <a16:creationId xmlns:a16="http://schemas.microsoft.com/office/drawing/2014/main" id="{18C5BDFD-97CE-4C2A-9664-E97B5444C6D5}"/>
              </a:ext>
            </a:extLst>
          </p:cNvPr>
          <p:cNvSpPr/>
          <p:nvPr/>
        </p:nvSpPr>
        <p:spPr>
          <a:xfrm>
            <a:off x="505327" y="1067974"/>
            <a:ext cx="11020926" cy="5570756"/>
          </a:xfrm>
          <a:prstGeom prst="rect">
            <a:avLst/>
          </a:prstGeom>
        </p:spPr>
        <p:txBody>
          <a:bodyPr wrap="square">
            <a:spAutoFit/>
          </a:bodyPr>
          <a:lstStyle/>
          <a:p>
            <a:r>
              <a:rPr lang="en-GB" sz="2400" dirty="0">
                <a:latin typeface="Comic Sans MS" panose="030F0702030302020204" pitchFamily="66" charset="0"/>
              </a:rPr>
              <a:t>Our school has a strong Christian ethos built on our core Gospel values which the children focus upon each half term: </a:t>
            </a:r>
          </a:p>
          <a:p>
            <a:r>
              <a:rPr lang="en-GB" sz="2400" dirty="0">
                <a:latin typeface="Comic Sans MS" panose="030F0702030302020204" pitchFamily="66" charset="0"/>
              </a:rPr>
              <a:t>Endurance, Forgiveness, Thankfulness, Justice, Hope and Compassion.</a:t>
            </a:r>
          </a:p>
          <a:p>
            <a:endParaRPr lang="en-GB" sz="2400" dirty="0">
              <a:latin typeface="Comic Sans MS" panose="030F0702030302020204" pitchFamily="66" charset="0"/>
            </a:endParaRPr>
          </a:p>
          <a:p>
            <a:r>
              <a:rPr lang="en-GB" sz="2400" dirty="0">
                <a:latin typeface="Comic Sans MS" panose="030F0702030302020204" pitchFamily="66" charset="0"/>
              </a:rPr>
              <a:t>Our school has three simple rules: </a:t>
            </a:r>
          </a:p>
          <a:p>
            <a:endParaRPr lang="en-GB" sz="2400" dirty="0">
              <a:latin typeface="Comic Sans MS" panose="030F0702030302020204" pitchFamily="66" charset="0"/>
            </a:endParaRPr>
          </a:p>
          <a:p>
            <a:r>
              <a:rPr lang="en-GB" sz="2400" dirty="0">
                <a:latin typeface="Comic Sans MS" panose="030F0702030302020204" pitchFamily="66" charset="0"/>
              </a:rPr>
              <a:t>Ready, Respectful, Safe</a:t>
            </a:r>
          </a:p>
          <a:p>
            <a:endParaRPr lang="en-GB" sz="2400" dirty="0">
              <a:latin typeface="Comic Sans MS" panose="030F0702030302020204" pitchFamily="66" charset="0"/>
            </a:endParaRPr>
          </a:p>
          <a:p>
            <a:r>
              <a:rPr lang="en-GB" sz="2400" dirty="0">
                <a:latin typeface="Comic Sans MS" panose="030F0702030302020204" pitchFamily="66" charset="0"/>
              </a:rPr>
              <a:t>All classes have a recognition board in their classroom with our school rules of READY, RESPECTFUL, SAFE. Every week there is a different focus for children to aim for and get their names onto the board. This will show that children have gone OVER and ABOVE in school that week. When they do get their names on the recognition board they will be rewarded with a GOLDEN TICKET. </a:t>
            </a:r>
          </a:p>
          <a:p>
            <a:endParaRPr lang="en-GB" sz="2000" dirty="0"/>
          </a:p>
        </p:txBody>
      </p:sp>
    </p:spTree>
    <p:extLst>
      <p:ext uri="{BB962C8B-B14F-4D97-AF65-F5344CB8AC3E}">
        <p14:creationId xmlns:p14="http://schemas.microsoft.com/office/powerpoint/2010/main" val="2831663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159026" y="1067973"/>
            <a:ext cx="11900450" cy="555148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endParaRPr lang="en-GB" sz="2400" dirty="0">
              <a:latin typeface="+mn-lt"/>
            </a:endParaRPr>
          </a:p>
        </p:txBody>
      </p:sp>
      <p:sp>
        <p:nvSpPr>
          <p:cNvPr id="7" name="Content Placeholder 3">
            <a:extLst>
              <a:ext uri="{FF2B5EF4-FFF2-40B4-BE49-F238E27FC236}">
                <a16:creationId xmlns:a16="http://schemas.microsoft.com/office/drawing/2014/main" id="{1567EF9A-B007-4FBF-B9A1-EADD9ACF8409}"/>
              </a:ext>
            </a:extLst>
          </p:cNvPr>
          <p:cNvSpPr txBox="1">
            <a:spLocks/>
          </p:cNvSpPr>
          <p:nvPr/>
        </p:nvSpPr>
        <p:spPr>
          <a:xfrm>
            <a:off x="678674" y="2415186"/>
            <a:ext cx="3993183" cy="2530030"/>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85750" marR="0" lvl="0" indent="-285750" algn="l" defTabSz="457200" rtl="0" eaLnBrk="1" fontAlgn="auto" latinLnBrk="0" hangingPunct="1">
              <a:lnSpc>
                <a:spcPct val="100000"/>
              </a:lnSpc>
              <a:spcBef>
                <a:spcPct val="20000"/>
              </a:spcBef>
              <a:spcAft>
                <a:spcPts val="600"/>
              </a:spcAft>
              <a:buClr>
                <a:sysClr val="window" lastClr="FFFFFF"/>
              </a:buClr>
              <a:buSzPct val="80000"/>
              <a:buFont typeface="Wingdings" panose="05000000000000000000" pitchFamily="2" charset="2"/>
              <a:buChar char="ü"/>
              <a:tabLst/>
              <a:defRPr/>
            </a:pPr>
            <a:r>
              <a:rPr kumimoji="0" lang="en-GB" sz="2400" b="0" i="0" u="none" strike="noStrike" kern="1200" cap="none" spc="0" normalizeH="0" baseline="0" noProof="0" dirty="0">
                <a:ln>
                  <a:noFill/>
                </a:ln>
                <a:solidFill>
                  <a:schemeClr val="tx1"/>
                </a:solidFill>
                <a:effectLst/>
                <a:uLnTx/>
                <a:uFillTx/>
                <a:latin typeface="Comic Sans MS" panose="030F0702030302020204" pitchFamily="66" charset="0"/>
              </a:rPr>
              <a:t>One child is chosen for their efforts in writing each month. </a:t>
            </a:r>
          </a:p>
          <a:p>
            <a:pPr marL="285750" marR="0" lvl="0" indent="-285750" algn="l" defTabSz="457200" rtl="0" eaLnBrk="1" fontAlgn="auto" latinLnBrk="0" hangingPunct="1">
              <a:lnSpc>
                <a:spcPct val="100000"/>
              </a:lnSpc>
              <a:spcBef>
                <a:spcPct val="20000"/>
              </a:spcBef>
              <a:spcAft>
                <a:spcPts val="600"/>
              </a:spcAft>
              <a:buClr>
                <a:sysClr val="window" lastClr="FFFFFF"/>
              </a:buClr>
              <a:buSzPct val="80000"/>
              <a:buFont typeface="Wingdings" panose="05000000000000000000" pitchFamily="2" charset="2"/>
              <a:buChar char="ü"/>
              <a:tabLst/>
              <a:defRPr/>
            </a:pPr>
            <a:r>
              <a:rPr kumimoji="0" lang="en-GB" sz="2400" b="0" i="0" u="none" strike="noStrike" kern="1200" cap="none" spc="0" normalizeH="0" baseline="0" noProof="0" dirty="0">
                <a:ln>
                  <a:noFill/>
                </a:ln>
                <a:solidFill>
                  <a:schemeClr val="tx1"/>
                </a:solidFill>
                <a:effectLst/>
                <a:uLnTx/>
                <a:uFillTx/>
                <a:latin typeface="Comic Sans MS" panose="030F0702030302020204" pitchFamily="66" charset="0"/>
              </a:rPr>
              <a:t> Work is displayed in the hall for all to read.</a:t>
            </a:r>
          </a:p>
          <a:p>
            <a:pPr marL="285750" marR="0" lvl="0" indent="-285750" algn="l" defTabSz="457200" rtl="0" eaLnBrk="1" fontAlgn="auto" latinLnBrk="0" hangingPunct="1">
              <a:lnSpc>
                <a:spcPct val="100000"/>
              </a:lnSpc>
              <a:spcBef>
                <a:spcPct val="20000"/>
              </a:spcBef>
              <a:spcAft>
                <a:spcPts val="600"/>
              </a:spcAft>
              <a:buClr>
                <a:sysClr val="window" lastClr="FFFFFF"/>
              </a:buClr>
              <a:buSzPct val="80000"/>
              <a:buFont typeface="Wingdings" panose="05000000000000000000" pitchFamily="2" charset="2"/>
              <a:buChar char="ü"/>
              <a:tabLst/>
              <a:defRPr/>
            </a:pPr>
            <a:r>
              <a:rPr kumimoji="0" lang="en-GB" sz="2400" b="0" i="0" u="none" strike="noStrike" kern="1200" cap="none" spc="0" normalizeH="0" baseline="0" noProof="0" dirty="0">
                <a:ln>
                  <a:noFill/>
                </a:ln>
                <a:solidFill>
                  <a:schemeClr val="tx1"/>
                </a:solidFill>
                <a:effectLst/>
                <a:uLnTx/>
                <a:uFillTx/>
                <a:latin typeface="Comic Sans MS" panose="030F0702030302020204" pitchFamily="66" charset="0"/>
              </a:rPr>
              <a:t>The children are awarded with an age-appropriate reading book of their choice.</a:t>
            </a:r>
          </a:p>
        </p:txBody>
      </p:sp>
      <p:sp>
        <p:nvSpPr>
          <p:cNvPr id="8" name="Content Placeholder 5">
            <a:extLst>
              <a:ext uri="{FF2B5EF4-FFF2-40B4-BE49-F238E27FC236}">
                <a16:creationId xmlns:a16="http://schemas.microsoft.com/office/drawing/2014/main" id="{233FF448-3B6C-49CC-B33E-39743A80442A}"/>
              </a:ext>
            </a:extLst>
          </p:cNvPr>
          <p:cNvSpPr txBox="1">
            <a:spLocks/>
          </p:cNvSpPr>
          <p:nvPr/>
        </p:nvSpPr>
        <p:spPr>
          <a:xfrm>
            <a:off x="6658328" y="2060857"/>
            <a:ext cx="4345058" cy="4072002"/>
          </a:xfrm>
          <a:prstGeom prst="rect">
            <a:avLst/>
          </a:prstGeom>
        </p:spPr>
        <p:txBody>
          <a:bodyPr vert="horz" lIns="91440" tIns="45720" rIns="91440" bIns="45720" rtlCol="0" anchor="ctr">
            <a:normAutofit fontScale="92500"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85750" marR="0" lvl="0" indent="-285750" algn="l" defTabSz="457200" rtl="0" eaLnBrk="1" fontAlgn="auto" latinLnBrk="0" hangingPunct="1">
              <a:lnSpc>
                <a:spcPct val="100000"/>
              </a:lnSpc>
              <a:spcBef>
                <a:spcPct val="20000"/>
              </a:spcBef>
              <a:spcAft>
                <a:spcPts val="600"/>
              </a:spcAft>
              <a:buClr>
                <a:sysClr val="window" lastClr="FFFFFF"/>
              </a:buClr>
              <a:buSzPct val="80000"/>
              <a:buFont typeface="Wingdings" panose="05000000000000000000" pitchFamily="2" charset="2"/>
              <a:buChar char="ü"/>
              <a:tabLst/>
              <a:defRPr/>
            </a:pPr>
            <a:r>
              <a:rPr kumimoji="0" lang="en-GB" sz="2400" b="0" i="0" u="none" strike="noStrike" kern="1200" cap="none" spc="0" normalizeH="0" baseline="0" noProof="0" dirty="0">
                <a:ln>
                  <a:noFill/>
                </a:ln>
                <a:solidFill>
                  <a:schemeClr val="tx1"/>
                </a:solidFill>
                <a:effectLst/>
                <a:uLnTx/>
                <a:uFillTx/>
                <a:latin typeface="Comic Sans MS" panose="030F0702030302020204" pitchFamily="66" charset="0"/>
              </a:rPr>
              <a:t>Two children will be chosen as ‘The Star of the Week’.  This can be for a wide range of reasons such as:</a:t>
            </a:r>
          </a:p>
          <a:p>
            <a:pPr marL="285750" marR="0" lvl="0" indent="-285750" algn="l" defTabSz="457200" rtl="0" eaLnBrk="1" fontAlgn="auto" latinLnBrk="0" hangingPunct="1">
              <a:lnSpc>
                <a:spcPct val="100000"/>
              </a:lnSpc>
              <a:spcBef>
                <a:spcPct val="20000"/>
              </a:spcBef>
              <a:spcAft>
                <a:spcPts val="600"/>
              </a:spcAft>
              <a:buClr>
                <a:sysClr val="window" lastClr="FFFFFF"/>
              </a:buClr>
              <a:buSzPct val="80000"/>
              <a:buFont typeface="Wingdings" panose="05000000000000000000" pitchFamily="2" charset="2"/>
              <a:buChar char="ü"/>
              <a:tabLst/>
              <a:defRPr/>
            </a:pPr>
            <a:r>
              <a:rPr kumimoji="0" lang="en-GB" sz="2400" b="0" i="0" u="none" strike="noStrike" kern="1200" cap="none" spc="0" normalizeH="0" baseline="0" noProof="0" dirty="0">
                <a:ln>
                  <a:noFill/>
                </a:ln>
                <a:solidFill>
                  <a:schemeClr val="tx1"/>
                </a:solidFill>
                <a:effectLst/>
                <a:uLnTx/>
                <a:uFillTx/>
                <a:latin typeface="Comic Sans MS" panose="030F0702030302020204" pitchFamily="66" charset="0"/>
              </a:rPr>
              <a:t>Having a positive attitude to their learning, resilience, teamwork, following school rules, being a good role model, presentation of work, being a good friend, upholding the school mission statement etc.</a:t>
            </a:r>
          </a:p>
        </p:txBody>
      </p:sp>
      <p:sp>
        <p:nvSpPr>
          <p:cNvPr id="9" name="Text Placeholder 2">
            <a:extLst>
              <a:ext uri="{FF2B5EF4-FFF2-40B4-BE49-F238E27FC236}">
                <a16:creationId xmlns:a16="http://schemas.microsoft.com/office/drawing/2014/main" id="{186C228D-3BB8-4E91-9053-C9734D818A6E}"/>
              </a:ext>
            </a:extLst>
          </p:cNvPr>
          <p:cNvSpPr txBox="1">
            <a:spLocks/>
          </p:cNvSpPr>
          <p:nvPr/>
        </p:nvSpPr>
        <p:spPr>
          <a:xfrm>
            <a:off x="1063021" y="1265574"/>
            <a:ext cx="3320135" cy="576262"/>
          </a:xfrm>
          <a:prstGeom prst="rect">
            <a:avLst/>
          </a:prstGeom>
        </p:spPr>
        <p:txBody>
          <a:bodyPr vert="horz" lIns="91440" tIns="45720" rIns="91440" bIns="45720" rtlCol="0" anchor="ctr">
            <a:no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000" b="0" i="0" kern="1200" cap="none" spc="0" baseline="0">
                <a:solidFill>
                  <a:schemeClr val="tx2"/>
                </a:solidFill>
                <a:effectLst/>
                <a:latin typeface="+mj-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200" kern="1200" cap="none">
                <a:solidFill>
                  <a:schemeClr val="bg2">
                    <a:lumMod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000" kern="1200" cap="none">
                <a:solidFill>
                  <a:schemeClr val="bg2">
                    <a:lumMod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9pPr>
          </a:lstStyle>
          <a:p>
            <a:pPr marL="0" marR="0" lvl="0" indent="0" algn="l" defTabSz="457200" rtl="0" eaLnBrk="1" fontAlgn="auto" latinLnBrk="0" hangingPunct="1">
              <a:lnSpc>
                <a:spcPct val="100000"/>
              </a:lnSpc>
              <a:spcBef>
                <a:spcPct val="20000"/>
              </a:spcBef>
              <a:spcAft>
                <a:spcPts val="600"/>
              </a:spcAft>
              <a:buClr>
                <a:sysClr val="window" lastClr="FFFFFF"/>
              </a:buClr>
              <a:buSzPct val="80000"/>
              <a:buFont typeface="Wingdings 3" panose="05040102010807070707" pitchFamily="18" charset="2"/>
              <a:buNone/>
              <a:tabLst/>
              <a:defRPr/>
            </a:pPr>
            <a:r>
              <a:rPr kumimoji="0" lang="en-GB" sz="2400" b="0" i="0" u="sng" strike="noStrike" kern="1200" cap="none" spc="0" normalizeH="0" baseline="0" noProof="0" dirty="0">
                <a:ln>
                  <a:noFill/>
                </a:ln>
                <a:solidFill>
                  <a:schemeClr val="tx1"/>
                </a:solidFill>
                <a:effectLst/>
                <a:uLnTx/>
                <a:uFillTx/>
                <a:latin typeface="Comic Sans MS" panose="030F0702030302020204" pitchFamily="66" charset="0"/>
              </a:rPr>
              <a:t>Writer of the Month </a:t>
            </a:r>
          </a:p>
        </p:txBody>
      </p:sp>
      <p:sp>
        <p:nvSpPr>
          <p:cNvPr id="11" name="Text Placeholder 4">
            <a:extLst>
              <a:ext uri="{FF2B5EF4-FFF2-40B4-BE49-F238E27FC236}">
                <a16:creationId xmlns:a16="http://schemas.microsoft.com/office/drawing/2014/main" id="{A8AA789B-DC08-49FC-A314-D79D115696C0}"/>
              </a:ext>
            </a:extLst>
          </p:cNvPr>
          <p:cNvSpPr txBox="1">
            <a:spLocks/>
          </p:cNvSpPr>
          <p:nvPr/>
        </p:nvSpPr>
        <p:spPr>
          <a:xfrm>
            <a:off x="6783922" y="1289488"/>
            <a:ext cx="4345057" cy="576262"/>
          </a:xfrm>
          <a:prstGeom prst="rect">
            <a:avLst/>
          </a:prstGeom>
        </p:spPr>
        <p:txBody>
          <a:bodyPr vert="horz" lIns="91440" tIns="45720" rIns="91440" bIns="45720" rtlCol="0" anchor="ctr">
            <a:no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000" b="0" i="0" kern="1200" cap="none" spc="0" baseline="0">
                <a:solidFill>
                  <a:schemeClr val="tx2"/>
                </a:solidFill>
                <a:effectLst/>
                <a:latin typeface="+mj-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200" kern="1200" cap="none">
                <a:solidFill>
                  <a:schemeClr val="bg2">
                    <a:lumMod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000" kern="1200" cap="none">
                <a:solidFill>
                  <a:schemeClr val="bg2">
                    <a:lumMod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900" kern="1200" cap="none">
                <a:solidFill>
                  <a:schemeClr val="bg2">
                    <a:lumMod val="75000"/>
                  </a:schemeClr>
                </a:solidFill>
                <a:effectLst/>
                <a:latin typeface="+mn-lt"/>
                <a:ea typeface="+mn-ea"/>
                <a:cs typeface="+mn-cs"/>
              </a:defRPr>
            </a:lvl9pPr>
          </a:lstStyle>
          <a:p>
            <a:pPr marL="0" marR="0" lvl="0" indent="0" algn="l" defTabSz="457200" rtl="0" eaLnBrk="1" fontAlgn="auto" latinLnBrk="0" hangingPunct="1">
              <a:lnSpc>
                <a:spcPct val="100000"/>
              </a:lnSpc>
              <a:spcBef>
                <a:spcPct val="20000"/>
              </a:spcBef>
              <a:spcAft>
                <a:spcPts val="600"/>
              </a:spcAft>
              <a:buClr>
                <a:sysClr val="window" lastClr="FFFFFF"/>
              </a:buClr>
              <a:buSzPct val="80000"/>
              <a:buFont typeface="Wingdings 3" panose="05040102010807070707" pitchFamily="18" charset="2"/>
              <a:buNone/>
              <a:tabLst/>
              <a:defRPr/>
            </a:pPr>
            <a:r>
              <a:rPr kumimoji="0" lang="en-GB" sz="2400" b="0" i="0" u="sng" strike="noStrike" kern="1200" cap="none" spc="0" normalizeH="0" baseline="0" noProof="0" dirty="0">
                <a:ln>
                  <a:noFill/>
                </a:ln>
                <a:solidFill>
                  <a:schemeClr val="tx1"/>
                </a:solidFill>
                <a:effectLst/>
                <a:uLnTx/>
                <a:uFillTx/>
                <a:latin typeface="Comic Sans MS" panose="030F0702030302020204" pitchFamily="66" charset="0"/>
              </a:rPr>
              <a:t>Special Mention - Thursday</a:t>
            </a:r>
          </a:p>
        </p:txBody>
      </p:sp>
      <p:sp>
        <p:nvSpPr>
          <p:cNvPr id="14" name="TextBox 13">
            <a:extLst>
              <a:ext uri="{FF2B5EF4-FFF2-40B4-BE49-F238E27FC236}">
                <a16:creationId xmlns:a16="http://schemas.microsoft.com/office/drawing/2014/main" id="{B04DDE4D-DF78-4FD5-83BF-3576061100E3}"/>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Comic Sans MS" panose="030F0702030302020204" pitchFamily="66" charset="0"/>
              </a:rPr>
              <a:t>Celebrating Our Work</a:t>
            </a:r>
          </a:p>
        </p:txBody>
      </p:sp>
    </p:spTree>
    <p:extLst>
      <p:ext uri="{BB962C8B-B14F-4D97-AF65-F5344CB8AC3E}">
        <p14:creationId xmlns:p14="http://schemas.microsoft.com/office/powerpoint/2010/main" val="1287531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Picture 2" descr="logo">
            <a:extLst>
              <a:ext uri="{FF2B5EF4-FFF2-40B4-BE49-F238E27FC236}">
                <a16:creationId xmlns:a16="http://schemas.microsoft.com/office/drawing/2014/main" id="{2E63689B-B813-44F5-9308-4567238C97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749"/>
          <a:stretch/>
        </p:blipFill>
        <p:spPr bwMode="auto">
          <a:xfrm>
            <a:off x="3338193" y="763171"/>
            <a:ext cx="5515614" cy="5331657"/>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6" name="Title 3">
            <a:extLst>
              <a:ext uri="{FF2B5EF4-FFF2-40B4-BE49-F238E27FC236}">
                <a16:creationId xmlns:a16="http://schemas.microsoft.com/office/drawing/2014/main" id="{F254A3DF-2613-4C4F-80D5-FB95CE2CEA13}"/>
              </a:ext>
            </a:extLst>
          </p:cNvPr>
          <p:cNvSpPr txBox="1">
            <a:spLocks/>
          </p:cNvSpPr>
          <p:nvPr/>
        </p:nvSpPr>
        <p:spPr>
          <a:xfrm>
            <a:off x="159026" y="1067973"/>
            <a:ext cx="11900450" cy="555148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40200" indent="-457200" algn="l">
              <a:lnSpc>
                <a:spcPct val="100000"/>
              </a:lnSpc>
              <a:buFont typeface="Arial" panose="020B0604020202020204" pitchFamily="34" charset="0"/>
              <a:buChar char="•"/>
            </a:pPr>
            <a:endParaRPr lang="en-GB" sz="2400" dirty="0">
              <a:latin typeface="+mn-lt"/>
            </a:endParaRPr>
          </a:p>
        </p:txBody>
      </p:sp>
      <p:sp>
        <p:nvSpPr>
          <p:cNvPr id="14" name="TextBox 13">
            <a:extLst>
              <a:ext uri="{FF2B5EF4-FFF2-40B4-BE49-F238E27FC236}">
                <a16:creationId xmlns:a16="http://schemas.microsoft.com/office/drawing/2014/main" id="{B04DDE4D-DF78-4FD5-83BF-3576061100E3}"/>
              </a:ext>
            </a:extLst>
          </p:cNvPr>
          <p:cNvSpPr txBox="1"/>
          <p:nvPr/>
        </p:nvSpPr>
        <p:spPr>
          <a:xfrm>
            <a:off x="1457739" y="238539"/>
            <a:ext cx="9382539" cy="830997"/>
          </a:xfrm>
          <a:prstGeom prst="rect">
            <a:avLst/>
          </a:prstGeom>
          <a:noFill/>
        </p:spPr>
        <p:txBody>
          <a:bodyPr wrap="square" rtlCol="0">
            <a:spAutoFit/>
          </a:bodyPr>
          <a:lstStyle/>
          <a:p>
            <a:pPr algn="ctr"/>
            <a:r>
              <a:rPr lang="en-GB" sz="4800" dirty="0">
                <a:latin typeface="Comic Sans MS" panose="030F0702030302020204" pitchFamily="66" charset="0"/>
              </a:rPr>
              <a:t>Celebrating Our Work</a:t>
            </a:r>
          </a:p>
        </p:txBody>
      </p:sp>
      <p:sp>
        <p:nvSpPr>
          <p:cNvPr id="12" name="Content Placeholder 5">
            <a:extLst>
              <a:ext uri="{FF2B5EF4-FFF2-40B4-BE49-F238E27FC236}">
                <a16:creationId xmlns:a16="http://schemas.microsoft.com/office/drawing/2014/main" id="{FCF2C2CA-5F6D-46F2-9036-D11D4A1B0B21}"/>
              </a:ext>
            </a:extLst>
          </p:cNvPr>
          <p:cNvSpPr txBox="1">
            <a:spLocks/>
          </p:cNvSpPr>
          <p:nvPr/>
        </p:nvSpPr>
        <p:spPr>
          <a:xfrm>
            <a:off x="955343" y="1067972"/>
            <a:ext cx="9990161" cy="5674021"/>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buClr>
                <a:prstClr val="white"/>
              </a:buClr>
              <a:buFont typeface="Wingdings" panose="05000000000000000000" pitchFamily="2" charset="2"/>
              <a:buChar char="ü"/>
            </a:pPr>
            <a:r>
              <a:rPr lang="en-GB" sz="2400" dirty="0">
                <a:solidFill>
                  <a:prstClr val="black"/>
                </a:solidFill>
                <a:latin typeface="Comic Sans MS" panose="030F0702030302020204" pitchFamily="66" charset="0"/>
              </a:rPr>
              <a:t>Teachers give children house points to acknowledge outstanding effort or acts of kindness in school.</a:t>
            </a:r>
          </a:p>
          <a:p>
            <a:pPr>
              <a:buClr>
                <a:prstClr val="white"/>
              </a:buClr>
              <a:buFont typeface="Wingdings" panose="05000000000000000000" pitchFamily="2" charset="2"/>
              <a:buChar char="ü"/>
            </a:pPr>
            <a:endParaRPr lang="en-GB" sz="2400" dirty="0">
              <a:solidFill>
                <a:prstClr val="black"/>
              </a:solidFill>
              <a:latin typeface="Comic Sans MS" panose="030F0702030302020204" pitchFamily="66" charset="0"/>
            </a:endParaRPr>
          </a:p>
          <a:p>
            <a:pPr>
              <a:buClr>
                <a:prstClr val="white"/>
              </a:buClr>
              <a:buFont typeface="Wingdings" panose="05000000000000000000" pitchFamily="2" charset="2"/>
              <a:buChar char="ü"/>
            </a:pPr>
            <a:r>
              <a:rPr lang="en-GB" sz="2400" dirty="0">
                <a:solidFill>
                  <a:prstClr val="black"/>
                </a:solidFill>
                <a:latin typeface="Comic Sans MS" panose="030F0702030302020204" pitchFamily="66" charset="0"/>
              </a:rPr>
              <a:t>House points are given to children also for consistent good effort or good work.</a:t>
            </a:r>
          </a:p>
          <a:p>
            <a:pPr>
              <a:buClr>
                <a:prstClr val="white"/>
              </a:buClr>
              <a:buFont typeface="Wingdings" panose="05000000000000000000" pitchFamily="2" charset="2"/>
              <a:buChar char="ü"/>
            </a:pPr>
            <a:endParaRPr lang="en-GB" sz="2400" dirty="0">
              <a:solidFill>
                <a:prstClr val="black"/>
              </a:solidFill>
              <a:latin typeface="Comic Sans MS" panose="030F0702030302020204" pitchFamily="66" charset="0"/>
            </a:endParaRPr>
          </a:p>
          <a:p>
            <a:pPr>
              <a:buClr>
                <a:prstClr val="white"/>
              </a:buClr>
              <a:buFont typeface="Wingdings" panose="05000000000000000000" pitchFamily="2" charset="2"/>
              <a:buChar char="ü"/>
            </a:pPr>
            <a:r>
              <a:rPr lang="en-GB" sz="2400" dirty="0">
                <a:solidFill>
                  <a:prstClr val="black"/>
                </a:solidFill>
                <a:latin typeface="Comic Sans MS" panose="030F0702030302020204" pitchFamily="66" charset="0"/>
              </a:rPr>
              <a:t>Each class has a house point system, where accumulated points are added to the school’s house points. Each child is allocated a house: St Andrew, St George, St Patrick or St David, The house with the most house points for that week is announced in Special Mention assembly.</a:t>
            </a:r>
            <a:endParaRPr lang="en-GB" sz="2800" dirty="0">
              <a:solidFill>
                <a:prstClr val="black"/>
              </a:solidFill>
              <a:latin typeface="Comic Sans MS" panose="030F0702030302020204" pitchFamily="66" charset="0"/>
            </a:endParaRPr>
          </a:p>
        </p:txBody>
      </p:sp>
    </p:spTree>
    <p:extLst>
      <p:ext uri="{BB962C8B-B14F-4D97-AF65-F5344CB8AC3E}">
        <p14:creationId xmlns:p14="http://schemas.microsoft.com/office/powerpoint/2010/main" val="184652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743</Words>
  <Application>Microsoft Office PowerPoint</Application>
  <PresentationFormat>Widescreen</PresentationFormat>
  <Paragraphs>75</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Comic Sans MS</vt:lpstr>
      <vt:lpstr>Wingdings</vt:lpstr>
      <vt:lpstr>Wingdings 3</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1</dc:title>
  <dc:creator>Laura Slack</dc:creator>
  <cp:lastModifiedBy>Laura Slack</cp:lastModifiedBy>
  <cp:revision>12</cp:revision>
  <dcterms:created xsi:type="dcterms:W3CDTF">2023-09-17T15:49:49Z</dcterms:created>
  <dcterms:modified xsi:type="dcterms:W3CDTF">2023-09-17T17:50:39Z</dcterms:modified>
</cp:coreProperties>
</file>