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4"/>
  </p:notesMasterIdLst>
  <p:sldIdLst>
    <p:sldId id="257" r:id="rId2"/>
    <p:sldId id="275" r:id="rId3"/>
    <p:sldId id="260" r:id="rId4"/>
    <p:sldId id="270" r:id="rId5"/>
    <p:sldId id="279" r:id="rId6"/>
    <p:sldId id="277" r:id="rId7"/>
    <p:sldId id="276" r:id="rId8"/>
    <p:sldId id="259" r:id="rId9"/>
    <p:sldId id="280" r:id="rId10"/>
    <p:sldId id="267" r:id="rId11"/>
    <p:sldId id="278" r:id="rId12"/>
    <p:sldId id="27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61" d="100"/>
          <a:sy n="61" d="100"/>
        </p:scale>
        <p:origin x="145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A2F36-F36B-4A3D-A247-0B9CF1C53D7A}" type="datetimeFigureOut">
              <a:rPr lang="en-GB" smtClean="0"/>
              <a:t>09/09/2024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A18FE-78AB-4EE5-826F-4D763FA83FDC}" type="slidenum">
              <a:rPr lang="en-GB" smtClean="0"/>
              <a:t>‹#›</a:t>
            </a:fld>
            <a:endParaRPr lang="en-GB"/>
          </a:p>
        </p:txBody>
      </p:sp>
    </p:spTree>
    <p:extLst>
      <p:ext uri="{BB962C8B-B14F-4D97-AF65-F5344CB8AC3E}">
        <p14:creationId xmlns:p14="http://schemas.microsoft.com/office/powerpoint/2010/main" val="249516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BA18FE-78AB-4EE5-826F-4D763FA83FDC}" type="slidenum">
              <a:rPr lang="en-GB" smtClean="0"/>
              <a:t>4</a:t>
            </a:fld>
            <a:endParaRPr lang="en-GB"/>
          </a:p>
        </p:txBody>
      </p:sp>
    </p:spTree>
    <p:extLst>
      <p:ext uri="{BB962C8B-B14F-4D97-AF65-F5344CB8AC3E}">
        <p14:creationId xmlns:p14="http://schemas.microsoft.com/office/powerpoint/2010/main" val="3218318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0CD365-3FF3-4019-904F-55DB58D1B06B}"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225688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1D0CD365-3FF3-4019-904F-55DB58D1B06B}" type="datetimeFigureOut">
              <a:rPr lang="en-GB" smtClean="0"/>
              <a:t>09/09/2024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257946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CD365-3FF3-4019-904F-55DB58D1B06B}"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4248679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CD365-3FF3-4019-904F-55DB58D1B06B}"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C313C-ECD0-4505-89B8-DB97D5C19087}" type="slidenum">
              <a:rPr lang="en-GB" smtClean="0"/>
              <a:t>‹#›</a:t>
            </a:fld>
            <a:endParaRPr lang="en-GB"/>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91763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CD365-3FF3-4019-904F-55DB58D1B06B}"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2041135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CD365-3FF3-4019-904F-55DB58D1B06B}"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C313C-ECD0-4505-89B8-DB97D5C19087}" type="slidenum">
              <a:rPr lang="en-GB" smtClean="0"/>
              <a:t>‹#›</a:t>
            </a:fld>
            <a:endParaRPr lang="en-GB"/>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60271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CD365-3FF3-4019-904F-55DB58D1B06B}"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863539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CD365-3FF3-4019-904F-55DB58D1B06B}"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587858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CD365-3FF3-4019-904F-55DB58D1B06B}"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375224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0CD365-3FF3-4019-904F-55DB58D1B06B}"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C313C-ECD0-4505-89B8-DB97D5C19087}" type="slidenum">
              <a:rPr lang="en-GB" smtClean="0"/>
              <a:t>‹#›</a:t>
            </a:fld>
            <a:endParaRPr lang="en-GB"/>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8922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D0CD365-3FF3-4019-904F-55DB58D1B06B}" type="datetimeFigureOut">
              <a:rPr lang="en-GB" smtClean="0"/>
              <a:t>09/09/2024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1C313C-ECD0-4505-89B8-DB97D5C19087}" type="slidenum">
              <a:rPr lang="en-GB" smtClean="0"/>
              <a:t>‹#›</a:t>
            </a:fld>
            <a:endParaRPr lang="en-GB"/>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6558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CD365-3FF3-4019-904F-55DB58D1B06B}"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329483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CD365-3FF3-4019-904F-55DB58D1B06B}"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4284916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0CD365-3FF3-4019-904F-55DB58D1B06B}" type="datetimeFigureOut">
              <a:rPr lang="en-GB" smtClean="0"/>
              <a:t>09/09/2024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3778220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0CD365-3FF3-4019-904F-55DB58D1B06B}" type="datetimeFigureOut">
              <a:rPr lang="en-GB" smtClean="0"/>
              <a:t>09/09/2024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3803516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0CD365-3FF3-4019-904F-55DB58D1B06B}" type="datetimeFigureOut">
              <a:rPr lang="en-GB" smtClean="0"/>
              <a:t>09/09/2024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4069365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CD365-3FF3-4019-904F-55DB58D1B06B}" type="datetimeFigureOut">
              <a:rPr lang="en-GB" smtClean="0"/>
              <a:t>09/09/2024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2345521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0CD365-3FF3-4019-904F-55DB58D1B06B}" type="datetimeFigureOut">
              <a:rPr lang="en-GB" smtClean="0"/>
              <a:t>09/09/2024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55492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0CD365-3FF3-4019-904F-55DB58D1B06B}" type="datetimeFigureOut">
              <a:rPr lang="en-GB" smtClean="0"/>
              <a:t>09/09/2024</a:t>
            </a:fld>
            <a:endParaRPr lang="en-GB"/>
          </a:p>
        </p:txBody>
      </p:sp>
      <p:sp>
        <p:nvSpPr>
          <p:cNvPr id="6" name="Footer Placeholder 5"/>
          <p:cNvSpPr>
            <a:spLocks noGrp="1"/>
          </p:cNvSpPr>
          <p:nvPr>
            <p:ph type="ftr" sz="quarter" idx="11"/>
          </p:nvPr>
        </p:nvSpPr>
        <p:spPr>
          <a:xfrm>
            <a:off x="533400" y="6172200"/>
            <a:ext cx="5811724" cy="365125"/>
          </a:xfrm>
        </p:spPr>
        <p:txBody>
          <a:bodyPr/>
          <a:lstStyle/>
          <a:p>
            <a:endParaRPr lang="en-GB"/>
          </a:p>
        </p:txBody>
      </p:sp>
      <p:sp>
        <p:nvSpPr>
          <p:cNvPr id="7" name="Slide Number Placeholder 6"/>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756691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D0CD365-3FF3-4019-904F-55DB58D1B06B}" type="datetimeFigureOut">
              <a:rPr lang="en-GB" smtClean="0"/>
              <a:t>09/09/2024</a:t>
            </a:fld>
            <a:endParaRPr lang="en-GB"/>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3D1C313C-ECD0-4505-89B8-DB97D5C19087}" type="slidenum">
              <a:rPr lang="en-GB" smtClean="0"/>
              <a:t>‹#›</a:t>
            </a:fld>
            <a:endParaRPr lang="en-GB"/>
          </a:p>
        </p:txBody>
      </p:sp>
    </p:spTree>
    <p:extLst>
      <p:ext uri="{BB962C8B-B14F-4D97-AF65-F5344CB8AC3E}">
        <p14:creationId xmlns:p14="http://schemas.microsoft.com/office/powerpoint/2010/main" val="1015580916"/>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4" r:id="rId19"/>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year2@cpa.dsat.educa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www.canonpopham.co.uk/curriculum/our-class-pages-and-curriculum-planning/year-2"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jfif"/></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buNone/>
            </a:pPr>
            <a:endParaRPr lang="en-GB" sz="3200" dirty="0">
              <a:solidFill>
                <a:schemeClr val="tx1"/>
              </a:solidFill>
            </a:endParaRPr>
          </a:p>
          <a:p>
            <a:pPr marL="0" indent="0">
              <a:buNone/>
            </a:pPr>
            <a:endParaRPr lang="en-GB" sz="3200" dirty="0">
              <a:solidFill>
                <a:schemeClr val="tx1"/>
              </a:solidFill>
            </a:endParaRPr>
          </a:p>
        </p:txBody>
      </p:sp>
      <p:sp>
        <p:nvSpPr>
          <p:cNvPr id="6" name="Title 5">
            <a:extLst>
              <a:ext uri="{FF2B5EF4-FFF2-40B4-BE49-F238E27FC236}">
                <a16:creationId xmlns:a16="http://schemas.microsoft.com/office/drawing/2014/main" id="{7F5502A2-91B3-BBC1-DFD1-EFAEA33F68E1}"/>
              </a:ext>
            </a:extLst>
          </p:cNvPr>
          <p:cNvSpPr>
            <a:spLocks noGrp="1"/>
          </p:cNvSpPr>
          <p:nvPr>
            <p:ph type="title"/>
          </p:nvPr>
        </p:nvSpPr>
        <p:spPr/>
        <p:txBody>
          <a:bodyPr/>
          <a:lstStyle/>
          <a:p>
            <a:endParaRPr lang="en-GB"/>
          </a:p>
        </p:txBody>
      </p:sp>
      <p:pic>
        <p:nvPicPr>
          <p:cNvPr id="8" name="Picture 2" descr="Year 2">
            <a:extLst>
              <a:ext uri="{FF2B5EF4-FFF2-40B4-BE49-F238E27FC236}">
                <a16:creationId xmlns:a16="http://schemas.microsoft.com/office/drawing/2014/main" id="{69121432-4B09-0ED5-930D-4982A3170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39" y="613808"/>
            <a:ext cx="8572500" cy="2762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logo for a school&#10;&#10;Description automatically generated">
            <a:extLst>
              <a:ext uri="{FF2B5EF4-FFF2-40B4-BE49-F238E27FC236}">
                <a16:creationId xmlns:a16="http://schemas.microsoft.com/office/drawing/2014/main" id="{6F76CF76-116F-55BB-3D1B-BD69ED8D4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3645024"/>
            <a:ext cx="2101334" cy="2908175"/>
          </a:xfrm>
          <a:prstGeom prst="rect">
            <a:avLst/>
          </a:prstGeom>
        </p:spPr>
      </p:pic>
    </p:spTree>
    <p:extLst>
      <p:ext uri="{BB962C8B-B14F-4D97-AF65-F5344CB8AC3E}">
        <p14:creationId xmlns:p14="http://schemas.microsoft.com/office/powerpoint/2010/main" val="1942493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C7767-A8E8-4BF4-91C2-19E90445DFF7}"/>
              </a:ext>
            </a:extLst>
          </p:cNvPr>
          <p:cNvSpPr>
            <a:spLocks noGrp="1"/>
          </p:cNvSpPr>
          <p:nvPr>
            <p:ph type="title"/>
          </p:nvPr>
        </p:nvSpPr>
        <p:spPr>
          <a:xfrm>
            <a:off x="-324544" y="140472"/>
            <a:ext cx="6447501" cy="810126"/>
          </a:xfrm>
        </p:spPr>
        <p:txBody>
          <a:bodyPr>
            <a:normAutofit/>
          </a:bodyPr>
          <a:lstStyle/>
          <a:p>
            <a:pPr algn="ctr"/>
            <a:r>
              <a:rPr lang="en-GB" sz="4400" dirty="0">
                <a:solidFill>
                  <a:schemeClr val="bg1"/>
                </a:solidFill>
                <a:latin typeface="Twinkl Cursive Looped" panose="02000000000000000000" pitchFamily="2" charset="0"/>
              </a:rPr>
              <a:t>Celebrating work</a:t>
            </a:r>
          </a:p>
        </p:txBody>
      </p:sp>
      <p:sp>
        <p:nvSpPr>
          <p:cNvPr id="4" name="Content Placeholder 3">
            <a:extLst>
              <a:ext uri="{FF2B5EF4-FFF2-40B4-BE49-F238E27FC236}">
                <a16:creationId xmlns:a16="http://schemas.microsoft.com/office/drawing/2014/main" id="{0F88F3A0-4957-4E56-B8AC-BB2145C6486F}"/>
              </a:ext>
            </a:extLst>
          </p:cNvPr>
          <p:cNvSpPr>
            <a:spLocks noGrp="1"/>
          </p:cNvSpPr>
          <p:nvPr>
            <p:ph sz="quarter" idx="13"/>
          </p:nvPr>
        </p:nvSpPr>
        <p:spPr>
          <a:xfrm>
            <a:off x="611561" y="2348879"/>
            <a:ext cx="3528392" cy="2088233"/>
          </a:xfrm>
        </p:spPr>
        <p:txBody>
          <a:bodyPr>
            <a:noAutofit/>
          </a:bodyPr>
          <a:lstStyle/>
          <a:p>
            <a:pPr>
              <a:buFont typeface="Wingdings" panose="05000000000000000000" pitchFamily="2" charset="2"/>
              <a:buChar char="ü"/>
            </a:pPr>
            <a:r>
              <a:rPr lang="en-GB" dirty="0">
                <a:solidFill>
                  <a:schemeClr val="bg1"/>
                </a:solidFill>
              </a:rPr>
              <a:t>One child is chosen for their efforts in writing each half term. </a:t>
            </a:r>
          </a:p>
          <a:p>
            <a:pPr>
              <a:buFont typeface="Wingdings" panose="05000000000000000000" pitchFamily="2" charset="2"/>
              <a:buChar char="ü"/>
            </a:pPr>
            <a:r>
              <a:rPr lang="en-GB" dirty="0">
                <a:solidFill>
                  <a:schemeClr val="bg1"/>
                </a:solidFill>
              </a:rPr>
              <a:t> Work is displayed in the hall for all to read.</a:t>
            </a:r>
          </a:p>
          <a:p>
            <a:pPr>
              <a:buFont typeface="Wingdings" panose="05000000000000000000" pitchFamily="2" charset="2"/>
              <a:buChar char="ü"/>
            </a:pPr>
            <a:r>
              <a:rPr lang="en-GB" dirty="0">
                <a:solidFill>
                  <a:schemeClr val="bg1"/>
                </a:solidFill>
              </a:rPr>
              <a:t>The children are awarded with an age-appropriate reading book of their choice.</a:t>
            </a:r>
          </a:p>
        </p:txBody>
      </p:sp>
      <p:sp>
        <p:nvSpPr>
          <p:cNvPr id="6" name="Content Placeholder 5">
            <a:extLst>
              <a:ext uri="{FF2B5EF4-FFF2-40B4-BE49-F238E27FC236}">
                <a16:creationId xmlns:a16="http://schemas.microsoft.com/office/drawing/2014/main" id="{7FB57EFA-7831-4592-BEF4-AA6EE7EE738A}"/>
              </a:ext>
            </a:extLst>
          </p:cNvPr>
          <p:cNvSpPr>
            <a:spLocks noGrp="1"/>
          </p:cNvSpPr>
          <p:nvPr>
            <p:ph sz="quarter" idx="14"/>
          </p:nvPr>
        </p:nvSpPr>
        <p:spPr>
          <a:xfrm>
            <a:off x="4581128" y="2010332"/>
            <a:ext cx="4345058" cy="4072002"/>
          </a:xfrm>
        </p:spPr>
        <p:txBody>
          <a:bodyPr>
            <a:normAutofit fontScale="92500"/>
          </a:bodyPr>
          <a:lstStyle/>
          <a:p>
            <a:pPr>
              <a:buFont typeface="Wingdings" panose="05000000000000000000" pitchFamily="2" charset="2"/>
              <a:buChar char="ü"/>
            </a:pPr>
            <a:r>
              <a:rPr lang="en-GB" sz="2400" dirty="0">
                <a:solidFill>
                  <a:schemeClr val="bg1"/>
                </a:solidFill>
              </a:rPr>
              <a:t>Two children will be chosen for a wide range of reasons such as:</a:t>
            </a:r>
          </a:p>
          <a:p>
            <a:pPr>
              <a:buFont typeface="Wingdings" panose="05000000000000000000" pitchFamily="2" charset="2"/>
              <a:buChar char="ü"/>
            </a:pPr>
            <a:r>
              <a:rPr lang="en-GB" sz="2400" dirty="0">
                <a:solidFill>
                  <a:schemeClr val="bg1"/>
                </a:solidFill>
              </a:rPr>
              <a:t>Having a positive attitude to their learning, resilience, teamwork, following school rules, being a good role model, presentation of work, being a good friend, upholding the school mission statement etc</a:t>
            </a:r>
          </a:p>
        </p:txBody>
      </p:sp>
      <p:sp>
        <p:nvSpPr>
          <p:cNvPr id="3" name="Text Placeholder 2">
            <a:extLst>
              <a:ext uri="{FF2B5EF4-FFF2-40B4-BE49-F238E27FC236}">
                <a16:creationId xmlns:a16="http://schemas.microsoft.com/office/drawing/2014/main" id="{3A1F8A6A-EC23-4D1F-B812-064BB2942A05}"/>
              </a:ext>
            </a:extLst>
          </p:cNvPr>
          <p:cNvSpPr>
            <a:spLocks noGrp="1"/>
          </p:cNvSpPr>
          <p:nvPr>
            <p:ph type="body" sz="half" idx="2"/>
          </p:nvPr>
        </p:nvSpPr>
        <p:spPr>
          <a:xfrm>
            <a:off x="442966" y="1103032"/>
            <a:ext cx="3139217" cy="576262"/>
          </a:xfrm>
        </p:spPr>
        <p:txBody>
          <a:bodyPr>
            <a:normAutofit/>
          </a:bodyPr>
          <a:lstStyle/>
          <a:p>
            <a:r>
              <a:rPr lang="en-GB" u="sng" dirty="0">
                <a:solidFill>
                  <a:schemeClr val="bg1"/>
                </a:solidFill>
                <a:latin typeface="+mn-lt"/>
              </a:rPr>
              <a:t>Writer of the Month </a:t>
            </a:r>
          </a:p>
        </p:txBody>
      </p:sp>
      <p:sp>
        <p:nvSpPr>
          <p:cNvPr id="5" name="Text Placeholder 4">
            <a:extLst>
              <a:ext uri="{FF2B5EF4-FFF2-40B4-BE49-F238E27FC236}">
                <a16:creationId xmlns:a16="http://schemas.microsoft.com/office/drawing/2014/main" id="{B3DF886C-DF6F-4A83-9039-91F61FD05B7A}"/>
              </a:ext>
            </a:extLst>
          </p:cNvPr>
          <p:cNvSpPr>
            <a:spLocks noGrp="1"/>
          </p:cNvSpPr>
          <p:nvPr>
            <p:ph type="body" sz="half" idx="15"/>
          </p:nvPr>
        </p:nvSpPr>
        <p:spPr>
          <a:xfrm>
            <a:off x="4932040" y="1345994"/>
            <a:ext cx="3528392" cy="576262"/>
          </a:xfrm>
        </p:spPr>
        <p:txBody>
          <a:bodyPr>
            <a:normAutofit fontScale="92500" lnSpcReduction="20000"/>
          </a:bodyPr>
          <a:lstStyle/>
          <a:p>
            <a:r>
              <a:rPr lang="en-GB" u="sng" dirty="0">
                <a:solidFill>
                  <a:schemeClr val="bg1"/>
                </a:solidFill>
              </a:rPr>
              <a:t>Let Your Light Shine - Thursday</a:t>
            </a:r>
          </a:p>
        </p:txBody>
      </p:sp>
      <p:sp>
        <p:nvSpPr>
          <p:cNvPr id="8" name="TextBox 7">
            <a:extLst>
              <a:ext uri="{FF2B5EF4-FFF2-40B4-BE49-F238E27FC236}">
                <a16:creationId xmlns:a16="http://schemas.microsoft.com/office/drawing/2014/main" id="{89D84DF0-F182-EBD4-31D0-88D74EE8775F}"/>
              </a:ext>
            </a:extLst>
          </p:cNvPr>
          <p:cNvSpPr txBox="1"/>
          <p:nvPr/>
        </p:nvSpPr>
        <p:spPr>
          <a:xfrm>
            <a:off x="442966" y="4828252"/>
            <a:ext cx="4709160" cy="400110"/>
          </a:xfrm>
          <a:prstGeom prst="rect">
            <a:avLst/>
          </a:prstGeom>
          <a:noFill/>
        </p:spPr>
        <p:txBody>
          <a:bodyPr wrap="square">
            <a:spAutoFit/>
          </a:bodyPr>
          <a:lstStyle/>
          <a:p>
            <a:r>
              <a:rPr lang="en-GB" sz="2000" u="sng" dirty="0">
                <a:solidFill>
                  <a:schemeClr val="bg1"/>
                </a:solidFill>
              </a:rPr>
              <a:t>NUMBOTs</a:t>
            </a:r>
          </a:p>
        </p:txBody>
      </p:sp>
      <p:sp>
        <p:nvSpPr>
          <p:cNvPr id="11" name="Content Placeholder 5">
            <a:extLst>
              <a:ext uri="{FF2B5EF4-FFF2-40B4-BE49-F238E27FC236}">
                <a16:creationId xmlns:a16="http://schemas.microsoft.com/office/drawing/2014/main" id="{437C44E5-4C9B-C61F-DAD6-AE275F99680F}"/>
              </a:ext>
            </a:extLst>
          </p:cNvPr>
          <p:cNvSpPr txBox="1">
            <a:spLocks/>
          </p:cNvSpPr>
          <p:nvPr/>
        </p:nvSpPr>
        <p:spPr>
          <a:xfrm>
            <a:off x="442966" y="5316438"/>
            <a:ext cx="4345058" cy="1147058"/>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buFont typeface="Wingdings" panose="05000000000000000000" pitchFamily="2" charset="2"/>
              <a:buChar char="ü"/>
            </a:pPr>
            <a:r>
              <a:rPr lang="en-GB" sz="2400" dirty="0">
                <a:solidFill>
                  <a:schemeClr val="bg1"/>
                </a:solidFill>
              </a:rPr>
              <a:t>Children will receive a certificate when they reach specific levels presented to them in Thursday’s assembly.</a:t>
            </a:r>
          </a:p>
        </p:txBody>
      </p:sp>
    </p:spTree>
    <p:extLst>
      <p:ext uri="{BB962C8B-B14F-4D97-AF65-F5344CB8AC3E}">
        <p14:creationId xmlns:p14="http://schemas.microsoft.com/office/powerpoint/2010/main" val="4128734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C7767-A8E8-4BF4-91C2-19E90445DFF7}"/>
              </a:ext>
            </a:extLst>
          </p:cNvPr>
          <p:cNvSpPr>
            <a:spLocks noGrp="1"/>
          </p:cNvSpPr>
          <p:nvPr>
            <p:ph type="title"/>
          </p:nvPr>
        </p:nvSpPr>
        <p:spPr>
          <a:xfrm>
            <a:off x="-324544" y="140472"/>
            <a:ext cx="6447501" cy="810126"/>
          </a:xfrm>
        </p:spPr>
        <p:txBody>
          <a:bodyPr>
            <a:normAutofit/>
          </a:bodyPr>
          <a:lstStyle/>
          <a:p>
            <a:pPr algn="ctr"/>
            <a:r>
              <a:rPr lang="en-GB" sz="4400" dirty="0">
                <a:solidFill>
                  <a:schemeClr val="bg1"/>
                </a:solidFill>
                <a:latin typeface="Twinkl Cursive Looped" panose="02000000000000000000" pitchFamily="2" charset="0"/>
              </a:rPr>
              <a:t>Celebrating work</a:t>
            </a:r>
          </a:p>
        </p:txBody>
      </p:sp>
      <p:sp>
        <p:nvSpPr>
          <p:cNvPr id="11" name="Content Placeholder 5">
            <a:extLst>
              <a:ext uri="{FF2B5EF4-FFF2-40B4-BE49-F238E27FC236}">
                <a16:creationId xmlns:a16="http://schemas.microsoft.com/office/drawing/2014/main" id="{437C44E5-4C9B-C61F-DAD6-AE275F99680F}"/>
              </a:ext>
            </a:extLst>
          </p:cNvPr>
          <p:cNvSpPr txBox="1">
            <a:spLocks/>
          </p:cNvSpPr>
          <p:nvPr/>
        </p:nvSpPr>
        <p:spPr>
          <a:xfrm>
            <a:off x="431540" y="692696"/>
            <a:ext cx="8280920" cy="489654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buFont typeface="Wingdings" panose="05000000000000000000" pitchFamily="2" charset="2"/>
              <a:buChar char="ü"/>
            </a:pPr>
            <a:r>
              <a:rPr lang="en-GB" dirty="0">
                <a:solidFill>
                  <a:schemeClr val="bg1"/>
                </a:solidFill>
              </a:rPr>
              <a:t>T</a:t>
            </a:r>
            <a:r>
              <a:rPr lang="en-GB" sz="2000" dirty="0">
                <a:solidFill>
                  <a:schemeClr val="bg1"/>
                </a:solidFill>
              </a:rPr>
              <a:t>eachers give children house points to acknowledge outstanding effort or acts of kindness in school.</a:t>
            </a:r>
          </a:p>
          <a:p>
            <a:pPr>
              <a:buFont typeface="Wingdings" panose="05000000000000000000" pitchFamily="2" charset="2"/>
              <a:buChar char="ü"/>
            </a:pPr>
            <a:r>
              <a:rPr lang="en-GB" sz="2000" dirty="0">
                <a:solidFill>
                  <a:schemeClr val="bg1"/>
                </a:solidFill>
              </a:rPr>
              <a:t>House points </a:t>
            </a:r>
            <a:r>
              <a:rPr lang="en-GB" dirty="0">
                <a:solidFill>
                  <a:schemeClr val="bg1"/>
                </a:solidFill>
              </a:rPr>
              <a:t>are given </a:t>
            </a:r>
            <a:r>
              <a:rPr lang="en-GB" sz="2000" dirty="0">
                <a:solidFill>
                  <a:schemeClr val="bg1"/>
                </a:solidFill>
              </a:rPr>
              <a:t>to children also for consistent good effort or good work.</a:t>
            </a:r>
          </a:p>
          <a:p>
            <a:pPr>
              <a:buFont typeface="Wingdings" panose="05000000000000000000" pitchFamily="2" charset="2"/>
              <a:buChar char="ü"/>
            </a:pPr>
            <a:r>
              <a:rPr lang="en-GB" dirty="0">
                <a:solidFill>
                  <a:schemeClr val="bg1"/>
                </a:solidFill>
              </a:rPr>
              <a:t>E</a:t>
            </a:r>
            <a:r>
              <a:rPr lang="en-GB" sz="2000" dirty="0">
                <a:solidFill>
                  <a:schemeClr val="bg1"/>
                </a:solidFill>
              </a:rPr>
              <a:t>ach class has a house point system, where accumulated points are added to the school’s house points. Each child is allocated a house: St Andrew, St George, St Patrick or St David, The house with the most house points for that week is announced in </a:t>
            </a:r>
            <a:r>
              <a:rPr lang="en-GB" dirty="0">
                <a:solidFill>
                  <a:schemeClr val="bg1"/>
                </a:solidFill>
              </a:rPr>
              <a:t>Let Your Light Shine </a:t>
            </a:r>
            <a:r>
              <a:rPr lang="en-GB" sz="2000" dirty="0">
                <a:solidFill>
                  <a:schemeClr val="bg1"/>
                </a:solidFill>
              </a:rPr>
              <a:t>assembly.</a:t>
            </a:r>
            <a:endParaRPr lang="en-GB" sz="2400" dirty="0">
              <a:solidFill>
                <a:schemeClr val="bg1"/>
              </a:solidFill>
            </a:endParaRPr>
          </a:p>
        </p:txBody>
      </p:sp>
    </p:spTree>
    <p:extLst>
      <p:ext uri="{BB962C8B-B14F-4D97-AF65-F5344CB8AC3E}">
        <p14:creationId xmlns:p14="http://schemas.microsoft.com/office/powerpoint/2010/main" val="67286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BAA7FB-1DFA-98ED-9E29-FB3178FD7BE0}"/>
              </a:ext>
            </a:extLst>
          </p:cNvPr>
          <p:cNvSpPr txBox="1"/>
          <p:nvPr/>
        </p:nvSpPr>
        <p:spPr>
          <a:xfrm>
            <a:off x="251520" y="188640"/>
            <a:ext cx="8640960" cy="6524863"/>
          </a:xfrm>
          <a:prstGeom prst="rect">
            <a:avLst/>
          </a:prstGeom>
          <a:noFill/>
        </p:spPr>
        <p:txBody>
          <a:bodyPr wrap="square">
            <a:spAutoFit/>
          </a:bodyPr>
          <a:lstStyle/>
          <a:p>
            <a:pPr marL="285750" indent="-285750">
              <a:buFont typeface="Arial" panose="020B0604020202020204" pitchFamily="34" charset="0"/>
              <a:buChar char="•"/>
            </a:pPr>
            <a:r>
              <a:rPr lang="en-GB" sz="2200" dirty="0">
                <a:solidFill>
                  <a:schemeClr val="bg1"/>
                </a:solidFill>
              </a:rPr>
              <a:t>Please let us know if a different person than usual is collecting your child, even if it is another parent who is known to us. </a:t>
            </a:r>
          </a:p>
          <a:p>
            <a:pPr marL="285750" indent="-285750">
              <a:buFont typeface="Arial" panose="020B0604020202020204" pitchFamily="34" charset="0"/>
              <a:buChar char="•"/>
            </a:pPr>
            <a:endParaRPr lang="en-GB" sz="2200" dirty="0">
              <a:solidFill>
                <a:schemeClr val="bg1"/>
              </a:solidFill>
            </a:endParaRPr>
          </a:p>
          <a:p>
            <a:r>
              <a:rPr lang="en-GB" sz="2200" dirty="0">
                <a:solidFill>
                  <a:schemeClr val="bg1"/>
                </a:solidFill>
              </a:rPr>
              <a:t>• We are around at the beginning and end of the school day for quick queries. If you need to speak to us for a longer meeting, please arrange an appointment with the class teacher in the first instance.</a:t>
            </a:r>
          </a:p>
          <a:p>
            <a:endParaRPr lang="en-GB" sz="2200" dirty="0">
              <a:solidFill>
                <a:schemeClr val="bg1"/>
              </a:solidFill>
            </a:endParaRPr>
          </a:p>
          <a:p>
            <a:pPr marL="285750" indent="-285750">
              <a:buFont typeface="Arial" panose="020B0604020202020204" pitchFamily="34" charset="0"/>
              <a:buChar char="•"/>
            </a:pPr>
            <a:r>
              <a:rPr lang="en-GB" sz="2200" dirty="0">
                <a:solidFill>
                  <a:schemeClr val="bg1"/>
                </a:solidFill>
              </a:rPr>
              <a:t>If your child requires an inhaler this should be named and in school. Any information regarding your child e.g. allergy, background information then please speak to myself or any of our additional adults.</a:t>
            </a:r>
          </a:p>
          <a:p>
            <a:endParaRPr lang="en-GB" sz="2200" dirty="0">
              <a:solidFill>
                <a:schemeClr val="bg1"/>
              </a:solidFill>
            </a:endParaRPr>
          </a:p>
          <a:p>
            <a:r>
              <a:rPr lang="en-GB" sz="2200" dirty="0">
                <a:solidFill>
                  <a:schemeClr val="bg1"/>
                </a:solidFill>
              </a:rPr>
              <a:t>• Please remember that our school is a BANANA and NUT FREE school.</a:t>
            </a:r>
          </a:p>
          <a:p>
            <a:endParaRPr lang="en-GB" sz="2200" dirty="0">
              <a:solidFill>
                <a:schemeClr val="bg1"/>
              </a:solidFill>
            </a:endParaRPr>
          </a:p>
          <a:p>
            <a:pPr algn="ctr"/>
            <a:r>
              <a:rPr lang="en-GB" sz="2200" dirty="0">
                <a:solidFill>
                  <a:schemeClr val="bg1"/>
                </a:solidFill>
              </a:rPr>
              <a:t>Our class email: </a:t>
            </a:r>
            <a:r>
              <a:rPr lang="en-GB" sz="2200" dirty="0">
                <a:solidFill>
                  <a:schemeClr val="bg1"/>
                </a:solidFill>
                <a:hlinkClick r:id="rId2"/>
              </a:rPr>
              <a:t>year2@cpa.dsat.education</a:t>
            </a:r>
            <a:endParaRPr lang="en-GB" sz="2200" dirty="0">
              <a:solidFill>
                <a:schemeClr val="bg1"/>
              </a:solidFill>
            </a:endParaRPr>
          </a:p>
          <a:p>
            <a:endParaRPr lang="en-GB" sz="2200" dirty="0">
              <a:solidFill>
                <a:schemeClr val="bg1"/>
              </a:solidFill>
            </a:endParaRPr>
          </a:p>
        </p:txBody>
      </p:sp>
      <p:pic>
        <p:nvPicPr>
          <p:cNvPr id="6" name="Picture 5" descr="A logo for a school&#10;&#10;Description automatically generated">
            <a:extLst>
              <a:ext uri="{FF2B5EF4-FFF2-40B4-BE49-F238E27FC236}">
                <a16:creationId xmlns:a16="http://schemas.microsoft.com/office/drawing/2014/main" id="{1287BF3D-2AC8-3E6F-FCCE-7663F06886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6032" y="5267279"/>
            <a:ext cx="1008112" cy="1395193"/>
          </a:xfrm>
          <a:prstGeom prst="rect">
            <a:avLst/>
          </a:prstGeom>
        </p:spPr>
      </p:pic>
    </p:spTree>
    <p:extLst>
      <p:ext uri="{BB962C8B-B14F-4D97-AF65-F5344CB8AC3E}">
        <p14:creationId xmlns:p14="http://schemas.microsoft.com/office/powerpoint/2010/main" val="415725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solidFill>
                  <a:schemeClr val="bg1"/>
                </a:solidFill>
              </a:rPr>
              <a:t>OUR Year 2 team</a:t>
            </a:r>
          </a:p>
        </p:txBody>
      </p:sp>
      <p:sp>
        <p:nvSpPr>
          <p:cNvPr id="3" name="Content Placeholder 2"/>
          <p:cNvSpPr>
            <a:spLocks noGrp="1"/>
          </p:cNvSpPr>
          <p:nvPr>
            <p:ph sz="quarter" idx="13"/>
          </p:nvPr>
        </p:nvSpPr>
        <p:spPr>
          <a:xfrm>
            <a:off x="276225" y="2276872"/>
            <a:ext cx="8595360" cy="3528392"/>
          </a:xfrm>
        </p:spPr>
        <p:txBody>
          <a:bodyPr>
            <a:normAutofit/>
          </a:bodyPr>
          <a:lstStyle/>
          <a:p>
            <a:pPr marL="0" indent="0">
              <a:buNone/>
            </a:pPr>
            <a:r>
              <a:rPr lang="en-GB" sz="3200" dirty="0">
                <a:solidFill>
                  <a:schemeClr val="bg1"/>
                </a:solidFill>
              </a:rPr>
              <a:t>Mrs Milnes – Year 2 teacher</a:t>
            </a:r>
          </a:p>
          <a:p>
            <a:pPr marL="0" indent="0">
              <a:buNone/>
            </a:pPr>
            <a:r>
              <a:rPr lang="en-GB" sz="3200" dirty="0">
                <a:solidFill>
                  <a:schemeClr val="bg1"/>
                </a:solidFill>
              </a:rPr>
              <a:t>Mrs Margetts – Teaching assistant</a:t>
            </a:r>
          </a:p>
          <a:p>
            <a:pPr marL="0" indent="0">
              <a:buNone/>
            </a:pPr>
            <a:r>
              <a:rPr lang="en-GB" sz="3200" dirty="0">
                <a:solidFill>
                  <a:schemeClr val="bg1"/>
                </a:solidFill>
              </a:rPr>
              <a:t>Mrs Watson – Teaching assistant</a:t>
            </a:r>
          </a:p>
          <a:p>
            <a:pPr marL="0" indent="0">
              <a:buNone/>
            </a:pPr>
            <a:r>
              <a:rPr lang="en-GB" sz="3200" dirty="0">
                <a:solidFill>
                  <a:schemeClr val="bg1"/>
                </a:solidFill>
              </a:rPr>
              <a:t>Miss Smith – Teaching assistant</a:t>
            </a:r>
          </a:p>
          <a:p>
            <a:pPr marL="0" indent="0">
              <a:buNone/>
            </a:pPr>
            <a:endParaRPr lang="en-GB" sz="3200" dirty="0">
              <a:solidFill>
                <a:schemeClr val="tx1"/>
              </a:solidFill>
            </a:endParaRPr>
          </a:p>
        </p:txBody>
      </p:sp>
    </p:spTree>
    <p:extLst>
      <p:ext uri="{BB962C8B-B14F-4D97-AF65-F5344CB8AC3E}">
        <p14:creationId xmlns:p14="http://schemas.microsoft.com/office/powerpoint/2010/main" val="3755804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4" y="191804"/>
            <a:ext cx="8591550" cy="746721"/>
          </a:xfrm>
        </p:spPr>
        <p:txBody>
          <a:bodyPr/>
          <a:lstStyle/>
          <a:p>
            <a:pPr algn="ctr"/>
            <a:r>
              <a:rPr lang="en-GB" dirty="0">
                <a:solidFill>
                  <a:schemeClr val="bg1"/>
                </a:solidFill>
              </a:rPr>
              <a:t>Year 2 timetable</a:t>
            </a:r>
          </a:p>
        </p:txBody>
      </p:sp>
      <p:pic>
        <p:nvPicPr>
          <p:cNvPr id="4" name="Picture 3">
            <a:extLst>
              <a:ext uri="{FF2B5EF4-FFF2-40B4-BE49-F238E27FC236}">
                <a16:creationId xmlns:a16="http://schemas.microsoft.com/office/drawing/2014/main" id="{41FE14EA-AE2A-3453-FF7D-21E92F3B5AE6}"/>
              </a:ext>
            </a:extLst>
          </p:cNvPr>
          <p:cNvPicPr>
            <a:picLocks noChangeAspect="1"/>
          </p:cNvPicPr>
          <p:nvPr/>
        </p:nvPicPr>
        <p:blipFill>
          <a:blip r:embed="rId2"/>
          <a:stretch>
            <a:fillRect/>
          </a:stretch>
        </p:blipFill>
        <p:spPr>
          <a:xfrm>
            <a:off x="263756" y="938525"/>
            <a:ext cx="8772740" cy="5722121"/>
          </a:xfrm>
          <a:prstGeom prst="rect">
            <a:avLst/>
          </a:prstGeom>
        </p:spPr>
      </p:pic>
    </p:spTree>
    <p:extLst>
      <p:ext uri="{BB962C8B-B14F-4D97-AF65-F5344CB8AC3E}">
        <p14:creationId xmlns:p14="http://schemas.microsoft.com/office/powerpoint/2010/main" val="2342697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4101-5ED3-460B-8F50-FB9F7147FE64}"/>
              </a:ext>
            </a:extLst>
          </p:cNvPr>
          <p:cNvSpPr>
            <a:spLocks noGrp="1"/>
          </p:cNvSpPr>
          <p:nvPr>
            <p:ph type="title"/>
          </p:nvPr>
        </p:nvSpPr>
        <p:spPr>
          <a:xfrm>
            <a:off x="276225" y="228601"/>
            <a:ext cx="8591550" cy="608112"/>
          </a:xfrm>
        </p:spPr>
        <p:txBody>
          <a:bodyPr/>
          <a:lstStyle/>
          <a:p>
            <a:pPr algn="ctr"/>
            <a:r>
              <a:rPr lang="en-GB" dirty="0">
                <a:solidFill>
                  <a:schemeClr val="bg1"/>
                </a:solidFill>
              </a:rPr>
              <a:t>Year 2 information</a:t>
            </a:r>
          </a:p>
        </p:txBody>
      </p:sp>
      <p:sp>
        <p:nvSpPr>
          <p:cNvPr id="5" name="TextBox 4">
            <a:extLst>
              <a:ext uri="{FF2B5EF4-FFF2-40B4-BE49-F238E27FC236}">
                <a16:creationId xmlns:a16="http://schemas.microsoft.com/office/drawing/2014/main" id="{443E7609-A691-5BBD-EB44-D75759B4D3A2}"/>
              </a:ext>
            </a:extLst>
          </p:cNvPr>
          <p:cNvSpPr txBox="1"/>
          <p:nvPr/>
        </p:nvSpPr>
        <p:spPr>
          <a:xfrm>
            <a:off x="539552" y="1412776"/>
            <a:ext cx="8328223" cy="5632311"/>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rPr>
              <a:t>All information about our curriculum can be found on our Year 2 webpage. Click on the link to access.</a:t>
            </a:r>
          </a:p>
          <a:p>
            <a:endParaRPr lang="en-GB" dirty="0"/>
          </a:p>
          <a:p>
            <a:r>
              <a:rPr lang="en-GB" dirty="0">
                <a:hlinkClick r:id="rId3"/>
              </a:rPr>
              <a:t>www.canonpopham.co.uk/curriculum/our-class-pages-and-curriculum-planning/year-2</a:t>
            </a:r>
            <a:endParaRPr lang="en-GB" dirty="0"/>
          </a:p>
          <a:p>
            <a:endParaRPr lang="en-GB" dirty="0"/>
          </a:p>
          <a:p>
            <a:endParaRPr lang="en-GB" dirty="0"/>
          </a:p>
          <a:p>
            <a:endParaRPr lang="en-GB" dirty="0"/>
          </a:p>
          <a:p>
            <a:endParaRPr lang="en-GB" dirty="0"/>
          </a:p>
          <a:p>
            <a:endParaRPr lang="en-GB" dirty="0"/>
          </a:p>
          <a:p>
            <a:endParaRPr lang="en-GB" dirty="0"/>
          </a:p>
          <a:p>
            <a:pPr marL="342900" indent="-342900">
              <a:buClr>
                <a:schemeClr val="accent1"/>
              </a:buClr>
              <a:buFont typeface="Arial" panose="020B0604020202020204" pitchFamily="34" charset="0"/>
              <a:buChar char="•"/>
            </a:pPr>
            <a:r>
              <a:rPr lang="en-GB" dirty="0">
                <a:solidFill>
                  <a:schemeClr val="bg1"/>
                </a:solidFill>
              </a:rPr>
              <a:t>Please ensure all uniform and PE kit is named. There is a Uniform Policy on the school website. All children need to be wearing the correct uniform. This includes PE kit. No jewellery should be worn except for stud earrings. Nail polish should not be worn in school. </a:t>
            </a:r>
          </a:p>
          <a:p>
            <a:pPr>
              <a:buClr>
                <a:schemeClr val="accent1"/>
              </a:buClr>
            </a:pPr>
            <a:endParaRPr lang="en-GB" dirty="0">
              <a:solidFill>
                <a:schemeClr val="bg1"/>
              </a:solidFill>
            </a:endParaRPr>
          </a:p>
          <a:p>
            <a:pPr marL="342900" indent="-342900">
              <a:buClr>
                <a:schemeClr val="accent1"/>
              </a:buClr>
              <a:buFont typeface="Arial" panose="020B0604020202020204" pitchFamily="34" charset="0"/>
              <a:buChar char="•"/>
            </a:pPr>
            <a:r>
              <a:rPr lang="en-GB" dirty="0">
                <a:solidFill>
                  <a:schemeClr val="bg1"/>
                </a:solidFill>
              </a:rPr>
              <a:t>Please ensure lunchboxes, snack boxes and water bottles are all named. </a:t>
            </a:r>
          </a:p>
          <a:p>
            <a:endParaRPr lang="en-GB" dirty="0"/>
          </a:p>
          <a:p>
            <a:endParaRPr lang="en-GB" dirty="0"/>
          </a:p>
        </p:txBody>
      </p:sp>
      <p:pic>
        <p:nvPicPr>
          <p:cNvPr id="6" name="Picture 5" descr="A logo for a school&#10;&#10;Description automatically generated">
            <a:extLst>
              <a:ext uri="{FF2B5EF4-FFF2-40B4-BE49-F238E27FC236}">
                <a16:creationId xmlns:a16="http://schemas.microsoft.com/office/drawing/2014/main" id="{424983C1-6599-9193-10A9-E7869F430B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920" y="2852936"/>
            <a:ext cx="1060730" cy="1468015"/>
          </a:xfrm>
          <a:prstGeom prst="rect">
            <a:avLst/>
          </a:prstGeom>
        </p:spPr>
      </p:pic>
    </p:spTree>
    <p:extLst>
      <p:ext uri="{BB962C8B-B14F-4D97-AF65-F5344CB8AC3E}">
        <p14:creationId xmlns:p14="http://schemas.microsoft.com/office/powerpoint/2010/main" val="4168165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4101-5ED3-460B-8F50-FB9F7147FE64}"/>
              </a:ext>
            </a:extLst>
          </p:cNvPr>
          <p:cNvSpPr>
            <a:spLocks noGrp="1"/>
          </p:cNvSpPr>
          <p:nvPr>
            <p:ph type="title"/>
          </p:nvPr>
        </p:nvSpPr>
        <p:spPr>
          <a:xfrm>
            <a:off x="276225" y="228601"/>
            <a:ext cx="8591550" cy="608112"/>
          </a:xfrm>
        </p:spPr>
        <p:txBody>
          <a:bodyPr/>
          <a:lstStyle/>
          <a:p>
            <a:pPr algn="ctr"/>
            <a:r>
              <a:rPr lang="en-GB" dirty="0">
                <a:solidFill>
                  <a:schemeClr val="bg1"/>
                </a:solidFill>
              </a:rPr>
              <a:t>Year 2 information</a:t>
            </a:r>
          </a:p>
        </p:txBody>
      </p:sp>
      <p:sp>
        <p:nvSpPr>
          <p:cNvPr id="4" name="TextBox 3">
            <a:extLst>
              <a:ext uri="{FF2B5EF4-FFF2-40B4-BE49-F238E27FC236}">
                <a16:creationId xmlns:a16="http://schemas.microsoft.com/office/drawing/2014/main" id="{EFAD6647-1FD6-415D-977E-77C78249A5DC}"/>
              </a:ext>
            </a:extLst>
          </p:cNvPr>
          <p:cNvSpPr txBox="1"/>
          <p:nvPr/>
        </p:nvSpPr>
        <p:spPr>
          <a:xfrm>
            <a:off x="276225" y="836713"/>
            <a:ext cx="8400231" cy="3139321"/>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en-GB" dirty="0">
                <a:solidFill>
                  <a:schemeClr val="bg1"/>
                </a:solidFill>
              </a:rPr>
              <a:t>Reading books will be changed weekly, on a </a:t>
            </a:r>
            <a:r>
              <a:rPr lang="en-GB" b="1" dirty="0">
                <a:solidFill>
                  <a:schemeClr val="bg1"/>
                </a:solidFill>
              </a:rPr>
              <a:t>Friday</a:t>
            </a:r>
            <a:r>
              <a:rPr lang="en-GB" dirty="0">
                <a:solidFill>
                  <a:schemeClr val="bg1"/>
                </a:solidFill>
              </a:rPr>
              <a:t>. Please write in your child’s reading diary when you listen to them read at home. They should be reading to you at home at least three times a week. If your child reads twenty times in a month, they receive a GOLDEN TICKET!</a:t>
            </a:r>
          </a:p>
          <a:p>
            <a:pPr>
              <a:buClr>
                <a:schemeClr val="accent1"/>
              </a:buClr>
            </a:pPr>
            <a:endParaRPr lang="en-GB" dirty="0">
              <a:solidFill>
                <a:schemeClr val="bg1"/>
              </a:solidFill>
            </a:endParaRPr>
          </a:p>
          <a:p>
            <a:pPr>
              <a:buClr>
                <a:schemeClr val="accent1"/>
              </a:buClr>
            </a:pPr>
            <a:endParaRPr lang="en-GB" dirty="0">
              <a:solidFill>
                <a:schemeClr val="bg1"/>
              </a:solidFill>
            </a:endParaRPr>
          </a:p>
          <a:p>
            <a:pPr marL="342900" indent="-342900">
              <a:buClr>
                <a:schemeClr val="accent1"/>
              </a:buClr>
              <a:buFont typeface="Arial" panose="020B0604020202020204" pitchFamily="34" charset="0"/>
              <a:buChar char="•"/>
            </a:pPr>
            <a:r>
              <a:rPr lang="en-GB" dirty="0">
                <a:solidFill>
                  <a:schemeClr val="bg1"/>
                </a:solidFill>
              </a:rPr>
              <a:t>Your child will take home 2 books each week – their reading book and a class library book. They have also been allocated a username and password for Oxford Owl to access the RWI books too.  Weekly engagement with the online reading books will also be rewarded with a GOLDEN TICKET.  </a:t>
            </a:r>
          </a:p>
        </p:txBody>
      </p:sp>
      <p:pic>
        <p:nvPicPr>
          <p:cNvPr id="3074" name="Picture 2" descr="main-oxford-owl » Woden Primary School">
            <a:extLst>
              <a:ext uri="{FF2B5EF4-FFF2-40B4-BE49-F238E27FC236}">
                <a16:creationId xmlns:a16="http://schemas.microsoft.com/office/drawing/2014/main" id="{B64DBA2E-9E02-257A-0AC6-AA33559DED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6654" y="4149080"/>
            <a:ext cx="3150692"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96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4101-5ED3-460B-8F50-FB9F7147FE64}"/>
              </a:ext>
            </a:extLst>
          </p:cNvPr>
          <p:cNvSpPr>
            <a:spLocks noGrp="1"/>
          </p:cNvSpPr>
          <p:nvPr>
            <p:ph type="title"/>
          </p:nvPr>
        </p:nvSpPr>
        <p:spPr>
          <a:xfrm>
            <a:off x="276225" y="228601"/>
            <a:ext cx="8591550" cy="608112"/>
          </a:xfrm>
        </p:spPr>
        <p:txBody>
          <a:bodyPr/>
          <a:lstStyle/>
          <a:p>
            <a:pPr algn="ctr"/>
            <a:r>
              <a:rPr lang="en-GB" dirty="0">
                <a:solidFill>
                  <a:schemeClr val="bg1"/>
                </a:solidFill>
              </a:rPr>
              <a:t>Year 2 information</a:t>
            </a:r>
          </a:p>
        </p:txBody>
      </p:sp>
      <p:sp>
        <p:nvSpPr>
          <p:cNvPr id="4" name="TextBox 3">
            <a:extLst>
              <a:ext uri="{FF2B5EF4-FFF2-40B4-BE49-F238E27FC236}">
                <a16:creationId xmlns:a16="http://schemas.microsoft.com/office/drawing/2014/main" id="{EFAD6647-1FD6-415D-977E-77C78249A5DC}"/>
              </a:ext>
            </a:extLst>
          </p:cNvPr>
          <p:cNvSpPr txBox="1"/>
          <p:nvPr/>
        </p:nvSpPr>
        <p:spPr>
          <a:xfrm>
            <a:off x="276225" y="836713"/>
            <a:ext cx="8400231" cy="5078313"/>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en-GB" dirty="0">
                <a:solidFill>
                  <a:schemeClr val="bg1"/>
                </a:solidFill>
              </a:rPr>
              <a:t>Your child will have a log-in and password to enable them to access NUMBOTs to improve their arithmetic fluency skills. Weekly engagement with NUMBOTs will also be rewarded with a GOLDEN TICKET. </a:t>
            </a:r>
          </a:p>
          <a:p>
            <a:pPr marL="342900" indent="-342900">
              <a:buClr>
                <a:schemeClr val="accent1"/>
              </a:buClr>
              <a:buFont typeface="Arial" panose="020B0604020202020204" pitchFamily="34" charset="0"/>
              <a:buChar char="•"/>
            </a:pPr>
            <a:endParaRPr lang="en-GB" dirty="0"/>
          </a:p>
          <a:p>
            <a:pPr marL="342900" indent="-342900">
              <a:buClr>
                <a:schemeClr val="accent1"/>
              </a:buClr>
              <a:buFont typeface="Arial" panose="020B0604020202020204" pitchFamily="34" charset="0"/>
              <a:buChar char="•"/>
            </a:pPr>
            <a:endParaRPr lang="en-GB" dirty="0"/>
          </a:p>
          <a:p>
            <a:pPr marL="342900" indent="-342900">
              <a:buClr>
                <a:schemeClr val="accent1"/>
              </a:buClr>
              <a:buFont typeface="Arial" panose="020B0604020202020204" pitchFamily="34" charset="0"/>
              <a:buChar char="•"/>
            </a:pPr>
            <a:endParaRPr lang="en-GB" dirty="0"/>
          </a:p>
          <a:p>
            <a:pPr marL="342900" indent="-342900">
              <a:buClr>
                <a:schemeClr val="accent1"/>
              </a:buClr>
              <a:buFont typeface="Arial" panose="020B0604020202020204" pitchFamily="34" charset="0"/>
              <a:buChar char="•"/>
            </a:pPr>
            <a:endParaRPr lang="en-GB" dirty="0"/>
          </a:p>
          <a:p>
            <a:pPr marL="342900" indent="-342900">
              <a:buClr>
                <a:schemeClr val="accent1"/>
              </a:buClr>
              <a:buFont typeface="Arial" panose="020B0604020202020204" pitchFamily="34" charset="0"/>
              <a:buChar char="•"/>
            </a:pPr>
            <a:endParaRPr lang="en-GB" dirty="0"/>
          </a:p>
          <a:p>
            <a:pPr marL="342900" indent="-342900">
              <a:buClr>
                <a:schemeClr val="accent1"/>
              </a:buClr>
              <a:buFont typeface="Arial" panose="020B0604020202020204" pitchFamily="34" charset="0"/>
              <a:buChar char="•"/>
            </a:pPr>
            <a:endParaRPr lang="en-GB" dirty="0"/>
          </a:p>
          <a:p>
            <a:pPr marL="342900" indent="-342900">
              <a:buClr>
                <a:schemeClr val="accent1"/>
              </a:buClr>
              <a:buFont typeface="Arial" panose="020B0604020202020204" pitchFamily="34" charset="0"/>
              <a:buChar char="•"/>
            </a:pPr>
            <a:endParaRPr lang="en-GB" dirty="0"/>
          </a:p>
          <a:p>
            <a:pPr marL="342900" indent="-342900">
              <a:buClr>
                <a:schemeClr val="accent1"/>
              </a:buClr>
              <a:buFont typeface="Arial" panose="020B0604020202020204" pitchFamily="34" charset="0"/>
              <a:buChar char="•"/>
            </a:pPr>
            <a:endParaRPr lang="en-GB" dirty="0"/>
          </a:p>
          <a:p>
            <a:pPr marL="342900" indent="-342900">
              <a:buClr>
                <a:schemeClr val="accent1"/>
              </a:buClr>
              <a:buFont typeface="Arial" panose="020B0604020202020204" pitchFamily="34" charset="0"/>
              <a:buChar char="•"/>
            </a:pPr>
            <a:endParaRPr lang="en-GB" dirty="0"/>
          </a:p>
          <a:p>
            <a:pPr marL="342900" indent="-342900">
              <a:buClr>
                <a:schemeClr val="accent1"/>
              </a:buClr>
              <a:buFont typeface="Arial" panose="020B0604020202020204" pitchFamily="34" charset="0"/>
              <a:buChar char="•"/>
            </a:pPr>
            <a:endParaRPr lang="en-GB" dirty="0">
              <a:solidFill>
                <a:schemeClr val="bg1"/>
              </a:solidFill>
            </a:endParaRPr>
          </a:p>
          <a:p>
            <a:pPr marL="342900" indent="-342900">
              <a:buClr>
                <a:schemeClr val="accent1"/>
              </a:buClr>
              <a:buFont typeface="Arial" panose="020B0604020202020204" pitchFamily="34" charset="0"/>
              <a:buChar char="•"/>
            </a:pPr>
            <a:r>
              <a:rPr lang="en-GB" dirty="0">
                <a:solidFill>
                  <a:schemeClr val="bg1"/>
                </a:solidFill>
              </a:rPr>
              <a:t>PE is on </a:t>
            </a:r>
            <a:r>
              <a:rPr lang="en-GB" b="1" dirty="0">
                <a:solidFill>
                  <a:schemeClr val="bg1"/>
                </a:solidFill>
              </a:rPr>
              <a:t>Tuesday afternoons</a:t>
            </a:r>
            <a:r>
              <a:rPr lang="en-GB" dirty="0">
                <a:solidFill>
                  <a:schemeClr val="bg1"/>
                </a:solidFill>
              </a:rPr>
              <a:t>. Children should arrive in the morning in their school uniform and after lunch they will change into their P.E. kit.  All P.E. kit should be labelled. Long hair should be tied back and stud earrings removed or covered.</a:t>
            </a:r>
          </a:p>
        </p:txBody>
      </p:sp>
      <p:pic>
        <p:nvPicPr>
          <p:cNvPr id="4098" name="Picture 2" descr="NumBots | How the Game Works">
            <a:extLst>
              <a:ext uri="{FF2B5EF4-FFF2-40B4-BE49-F238E27FC236}">
                <a16:creationId xmlns:a16="http://schemas.microsoft.com/office/drawing/2014/main" id="{BAFE1773-3B29-48EC-1990-950F091B1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132856"/>
            <a:ext cx="4161656" cy="2032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950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4101-5ED3-460B-8F50-FB9F7147FE64}"/>
              </a:ext>
            </a:extLst>
          </p:cNvPr>
          <p:cNvSpPr>
            <a:spLocks noGrp="1"/>
          </p:cNvSpPr>
          <p:nvPr>
            <p:ph type="title"/>
          </p:nvPr>
        </p:nvSpPr>
        <p:spPr>
          <a:xfrm>
            <a:off x="276225" y="228601"/>
            <a:ext cx="8591550" cy="608112"/>
          </a:xfrm>
        </p:spPr>
        <p:txBody>
          <a:bodyPr/>
          <a:lstStyle/>
          <a:p>
            <a:pPr algn="ctr"/>
            <a:r>
              <a:rPr lang="en-GB" dirty="0">
                <a:solidFill>
                  <a:schemeClr val="bg1"/>
                </a:solidFill>
              </a:rPr>
              <a:t>Attendance</a:t>
            </a:r>
          </a:p>
        </p:txBody>
      </p:sp>
      <p:pic>
        <p:nvPicPr>
          <p:cNvPr id="5" name="Picture 4">
            <a:extLst>
              <a:ext uri="{FF2B5EF4-FFF2-40B4-BE49-F238E27FC236}">
                <a16:creationId xmlns:a16="http://schemas.microsoft.com/office/drawing/2014/main" id="{4EA604BF-F80F-962A-4A7D-2B4C8C6EE9F1}"/>
              </a:ext>
            </a:extLst>
          </p:cNvPr>
          <p:cNvPicPr>
            <a:picLocks noChangeAspect="1"/>
          </p:cNvPicPr>
          <p:nvPr/>
        </p:nvPicPr>
        <p:blipFill>
          <a:blip r:embed="rId2"/>
          <a:stretch>
            <a:fillRect/>
          </a:stretch>
        </p:blipFill>
        <p:spPr>
          <a:xfrm>
            <a:off x="456026" y="1124744"/>
            <a:ext cx="8411749" cy="4953691"/>
          </a:xfrm>
          <a:prstGeom prst="rect">
            <a:avLst/>
          </a:prstGeom>
        </p:spPr>
      </p:pic>
    </p:spTree>
    <p:extLst>
      <p:ext uri="{BB962C8B-B14F-4D97-AF65-F5344CB8AC3E}">
        <p14:creationId xmlns:p14="http://schemas.microsoft.com/office/powerpoint/2010/main" val="1747842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7CB2-A2C1-4410-A4B0-F385E25D1DD2}"/>
              </a:ext>
            </a:extLst>
          </p:cNvPr>
          <p:cNvSpPr>
            <a:spLocks noGrp="1"/>
          </p:cNvSpPr>
          <p:nvPr>
            <p:ph type="title"/>
          </p:nvPr>
        </p:nvSpPr>
        <p:spPr>
          <a:xfrm>
            <a:off x="276225" y="228601"/>
            <a:ext cx="8591550" cy="752128"/>
          </a:xfrm>
        </p:spPr>
        <p:txBody>
          <a:bodyPr>
            <a:normAutofit fontScale="90000"/>
          </a:bodyPr>
          <a:lstStyle/>
          <a:p>
            <a:pPr algn="ctr"/>
            <a:r>
              <a:rPr lang="en-GB" sz="4400" dirty="0">
                <a:solidFill>
                  <a:schemeClr val="bg1"/>
                </a:solidFill>
                <a:latin typeface="Twinkl Cursive Looped" panose="02000000000000000000" pitchFamily="2" charset="0"/>
              </a:rPr>
              <a:t>OUR SCHOOL VALUES AND RULES</a:t>
            </a:r>
          </a:p>
        </p:txBody>
      </p:sp>
      <p:sp>
        <p:nvSpPr>
          <p:cNvPr id="6" name="Content Placeholder 5">
            <a:extLst>
              <a:ext uri="{FF2B5EF4-FFF2-40B4-BE49-F238E27FC236}">
                <a16:creationId xmlns:a16="http://schemas.microsoft.com/office/drawing/2014/main" id="{E54C446D-A629-4E3E-97BE-47B9C2A1FCFB}"/>
              </a:ext>
            </a:extLst>
          </p:cNvPr>
          <p:cNvSpPr>
            <a:spLocks noGrp="1"/>
          </p:cNvSpPr>
          <p:nvPr>
            <p:ph sz="quarter" idx="13"/>
          </p:nvPr>
        </p:nvSpPr>
        <p:spPr>
          <a:xfrm>
            <a:off x="298924" y="1484784"/>
            <a:ext cx="8546152" cy="1552435"/>
          </a:xfrm>
        </p:spPr>
        <p:txBody>
          <a:bodyPr>
            <a:noAutofit/>
          </a:bodyPr>
          <a:lstStyle/>
          <a:p>
            <a:pPr>
              <a:buClrTx/>
              <a:buFont typeface="Arial" panose="020B0604020202020204" pitchFamily="34" charset="0"/>
              <a:buChar char="•"/>
            </a:pPr>
            <a:r>
              <a:rPr lang="en-GB" b="0" i="0" dirty="0">
                <a:solidFill>
                  <a:schemeClr val="bg1"/>
                </a:solidFill>
                <a:effectLst/>
                <a:latin typeface="Century Gothic" panose="020B0502020202020204" pitchFamily="34" charset="0"/>
              </a:rPr>
              <a:t>Our school has a strong Christian ethos built on our core Gospel values which the children focus upon each half term: </a:t>
            </a:r>
          </a:p>
          <a:p>
            <a:pPr marL="0" indent="0">
              <a:buNone/>
            </a:pPr>
            <a:r>
              <a:rPr lang="en-GB" b="0" i="0" dirty="0">
                <a:solidFill>
                  <a:schemeClr val="bg1"/>
                </a:solidFill>
                <a:effectLst/>
                <a:latin typeface="Century Gothic" panose="020B0502020202020204" pitchFamily="34" charset="0"/>
              </a:rPr>
              <a:t>Endurance, Forgiveness, Thankfulness, Justice, Hope and Compassion.</a:t>
            </a:r>
          </a:p>
          <a:p>
            <a:pPr marL="0" indent="0">
              <a:buNone/>
            </a:pPr>
            <a:endParaRPr lang="en-GB" dirty="0">
              <a:solidFill>
                <a:schemeClr val="bg1"/>
              </a:solidFill>
              <a:latin typeface="Century Gothic" panose="020B0502020202020204" pitchFamily="34" charset="0"/>
            </a:endParaRPr>
          </a:p>
        </p:txBody>
      </p:sp>
      <p:sp>
        <p:nvSpPr>
          <p:cNvPr id="7" name="TextBox 6">
            <a:extLst>
              <a:ext uri="{FF2B5EF4-FFF2-40B4-BE49-F238E27FC236}">
                <a16:creationId xmlns:a16="http://schemas.microsoft.com/office/drawing/2014/main" id="{740E0C3D-3891-4CEA-C0EB-6CFB36049986}"/>
              </a:ext>
            </a:extLst>
          </p:cNvPr>
          <p:cNvSpPr txBox="1"/>
          <p:nvPr/>
        </p:nvSpPr>
        <p:spPr>
          <a:xfrm>
            <a:off x="297977" y="3037219"/>
            <a:ext cx="8546152" cy="3077766"/>
          </a:xfrm>
          <a:prstGeom prst="rect">
            <a:avLst/>
          </a:prstGeom>
          <a:noFill/>
        </p:spPr>
        <p:txBody>
          <a:bodyPr wrap="square">
            <a:spAutoFit/>
          </a:bodyPr>
          <a:lstStyle/>
          <a:p>
            <a:pPr marL="342900" indent="-342900">
              <a:buFont typeface="Arial" panose="020B0604020202020204" pitchFamily="34" charset="0"/>
              <a:buChar char="•"/>
            </a:pPr>
            <a:r>
              <a:rPr lang="en-GB" sz="2000" dirty="0">
                <a:solidFill>
                  <a:schemeClr val="bg1"/>
                </a:solidFill>
              </a:rPr>
              <a:t>Our school has three simple rules</a:t>
            </a:r>
            <a:r>
              <a:rPr lang="en-GB" dirty="0">
                <a:solidFill>
                  <a:schemeClr val="bg1"/>
                </a:solidFill>
              </a:rPr>
              <a:t>: </a:t>
            </a:r>
          </a:p>
          <a:p>
            <a:endParaRPr lang="en-GB" dirty="0">
              <a:solidFill>
                <a:schemeClr val="bg1"/>
              </a:solidFill>
            </a:endParaRPr>
          </a:p>
          <a:p>
            <a:pPr algn="ctr"/>
            <a:r>
              <a:rPr lang="en-GB" sz="2400" dirty="0">
                <a:solidFill>
                  <a:schemeClr val="bg1"/>
                </a:solidFill>
              </a:rPr>
              <a:t>Ready, Respectful, Safe</a:t>
            </a:r>
          </a:p>
          <a:p>
            <a:pPr algn="ctr"/>
            <a:endParaRPr lang="en-GB" sz="2400" dirty="0">
              <a:solidFill>
                <a:schemeClr val="bg1"/>
              </a:solidFill>
            </a:endParaRPr>
          </a:p>
          <a:p>
            <a:r>
              <a:rPr lang="en-GB" dirty="0">
                <a:solidFill>
                  <a:schemeClr val="bg1"/>
                </a:solidFill>
              </a:rPr>
              <a:t>All classes have a recognition board in their classroom with our school rules of READY, RESPECTFUL, SAFE. Every week there is a different focus for children to aim for and get their names onto the board. This will show that children have gone OVER and ABOVE in school that week. When they do get their names on the recognition board they will be rewarded with a GOLDEN TICKET. </a:t>
            </a:r>
          </a:p>
        </p:txBody>
      </p:sp>
    </p:spTree>
    <p:extLst>
      <p:ext uri="{BB962C8B-B14F-4D97-AF65-F5344CB8AC3E}">
        <p14:creationId xmlns:p14="http://schemas.microsoft.com/office/powerpoint/2010/main" val="2962579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7CB2-A2C1-4410-A4B0-F385E25D1DD2}"/>
              </a:ext>
            </a:extLst>
          </p:cNvPr>
          <p:cNvSpPr>
            <a:spLocks noGrp="1"/>
          </p:cNvSpPr>
          <p:nvPr>
            <p:ph type="title"/>
          </p:nvPr>
        </p:nvSpPr>
        <p:spPr>
          <a:xfrm>
            <a:off x="276225" y="228601"/>
            <a:ext cx="8591550" cy="752128"/>
          </a:xfrm>
        </p:spPr>
        <p:txBody>
          <a:bodyPr>
            <a:normAutofit fontScale="90000"/>
          </a:bodyPr>
          <a:lstStyle/>
          <a:p>
            <a:pPr algn="ctr"/>
            <a:r>
              <a:rPr lang="en-GB" sz="4400" dirty="0">
                <a:solidFill>
                  <a:schemeClr val="bg1"/>
                </a:solidFill>
                <a:latin typeface="Twinkl Cursive Looped" panose="02000000000000000000" pitchFamily="2" charset="0"/>
              </a:rPr>
              <a:t>OUR CLASS CHARTER</a:t>
            </a:r>
          </a:p>
        </p:txBody>
      </p:sp>
      <p:pic>
        <p:nvPicPr>
          <p:cNvPr id="5" name="Picture 4">
            <a:extLst>
              <a:ext uri="{FF2B5EF4-FFF2-40B4-BE49-F238E27FC236}">
                <a16:creationId xmlns:a16="http://schemas.microsoft.com/office/drawing/2014/main" id="{566D399B-5E9D-4883-B928-56E33544C0EE}"/>
              </a:ext>
            </a:extLst>
          </p:cNvPr>
          <p:cNvPicPr>
            <a:picLocks noChangeAspect="1"/>
          </p:cNvPicPr>
          <p:nvPr/>
        </p:nvPicPr>
        <p:blipFill>
          <a:blip r:embed="rId2"/>
          <a:stretch>
            <a:fillRect/>
          </a:stretch>
        </p:blipFill>
        <p:spPr>
          <a:xfrm>
            <a:off x="2195736" y="971525"/>
            <a:ext cx="4946413" cy="5788582"/>
          </a:xfrm>
          <a:prstGeom prst="rect">
            <a:avLst/>
          </a:prstGeom>
        </p:spPr>
      </p:pic>
    </p:spTree>
    <p:extLst>
      <p:ext uri="{BB962C8B-B14F-4D97-AF65-F5344CB8AC3E}">
        <p14:creationId xmlns:p14="http://schemas.microsoft.com/office/powerpoint/2010/main" val="418408217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2258</TotalTime>
  <Words>809</Words>
  <Application>Microsoft Office PowerPoint</Application>
  <PresentationFormat>On-screen Show (4:3)</PresentationFormat>
  <Paragraphs>71</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Arial</vt:lpstr>
      <vt:lpstr>Century Gothic</vt:lpstr>
      <vt:lpstr>Twinkl Cursive Looped</vt:lpstr>
      <vt:lpstr>Wingdings</vt:lpstr>
      <vt:lpstr>Wingdings 3</vt:lpstr>
      <vt:lpstr>Slice</vt:lpstr>
      <vt:lpstr>PowerPoint Presentation</vt:lpstr>
      <vt:lpstr>OUR Year 2 team</vt:lpstr>
      <vt:lpstr>Year 2 timetable</vt:lpstr>
      <vt:lpstr>Year 2 information</vt:lpstr>
      <vt:lpstr>Year 2 information</vt:lpstr>
      <vt:lpstr>Year 2 information</vt:lpstr>
      <vt:lpstr>Attendance</vt:lpstr>
      <vt:lpstr>OUR SCHOOL VALUES AND RULES</vt:lpstr>
      <vt:lpstr>OUR CLASS CHARTER</vt:lpstr>
      <vt:lpstr>Celebrating work</vt:lpstr>
      <vt:lpstr>Celebrating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Year 1</dc:title>
  <dc:creator>Miss Round</dc:creator>
  <cp:lastModifiedBy>Denise Milnes</cp:lastModifiedBy>
  <cp:revision>20</cp:revision>
  <dcterms:created xsi:type="dcterms:W3CDTF">2020-09-09T21:30:37Z</dcterms:created>
  <dcterms:modified xsi:type="dcterms:W3CDTF">2024-09-09T20:44:34Z</dcterms:modified>
</cp:coreProperties>
</file>